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6"/>
  </p:notesMasterIdLst>
  <p:sldIdLst>
    <p:sldId id="723" r:id="rId2"/>
    <p:sldId id="275" r:id="rId3"/>
    <p:sldId id="271" r:id="rId4"/>
    <p:sldId id="727" r:id="rId5"/>
    <p:sldId id="269" r:id="rId6"/>
    <p:sldId id="272" r:id="rId7"/>
    <p:sldId id="273" r:id="rId8"/>
    <p:sldId id="270" r:id="rId9"/>
    <p:sldId id="274" r:id="rId10"/>
    <p:sldId id="724" r:id="rId11"/>
    <p:sldId id="725" r:id="rId12"/>
    <p:sldId id="728" r:id="rId13"/>
    <p:sldId id="729" r:id="rId14"/>
    <p:sldId id="730" r:id="rId1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B0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4660"/>
  </p:normalViewPr>
  <p:slideViewPr>
    <p:cSldViewPr snapToGrid="0">
      <p:cViewPr varScale="1">
        <p:scale>
          <a:sx n="41" d="100"/>
          <a:sy n="41" d="100"/>
        </p:scale>
        <p:origin x="686" y="58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91966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Arial" panose="020B0604020202020204" pitchFamily="34" charset="0"/>
        <a:ea typeface="Arial" panose="020B0604020202020204" pitchFamily="34" charset="0"/>
        <a:cs typeface="Arial" panose="020B0604020202020204" pitchFamily="34" charset="0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">
            <a:extLst>
              <a:ext uri="{FF2B5EF4-FFF2-40B4-BE49-F238E27FC236}">
                <a16:creationId xmlns:a16="http://schemas.microsoft.com/office/drawing/2014/main" id="{803D9C63-60D6-4816-9A14-87E23A4FEA7B}"/>
              </a:ext>
            </a:extLst>
          </p:cNvPr>
          <p:cNvSpPr txBox="1">
            <a:spLocks/>
          </p:cNvSpPr>
          <p:nvPr userDrawn="1"/>
        </p:nvSpPr>
        <p:spPr>
          <a:xfrm>
            <a:off x="23438518" y="12845038"/>
            <a:ext cx="354264" cy="34881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Neue Light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ru-RU" sz="1600" smtClean="0">
                <a:solidFill>
                  <a:schemeClr val="bg1">
                    <a:lumMod val="85000"/>
                  </a:schemeClr>
                </a:solidFill>
              </a:rPr>
              <a:pPr/>
              <a:t>‹#›</a:t>
            </a:fld>
            <a:endParaRPr lang="ru-RU" sz="160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Титул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7583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rPr dirty="0" err="1"/>
              <a:t>Текст</a:t>
            </a:r>
            <a:r>
              <a:rPr dirty="0"/>
              <a:t> </a:t>
            </a:r>
            <a:r>
              <a:rPr dirty="0" err="1"/>
              <a:t>заголовка</a:t>
            </a:r>
            <a:endParaRPr dirty="0"/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46001" y="13081000"/>
            <a:ext cx="479298" cy="47192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Neue Light"/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.ru/important" TargetMode="External"/><Relationship Id="rId2" Type="http://schemas.openxmlformats.org/officeDocument/2006/relationships/hyperlink" Target="tel:8%20800%20444%2044%2000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.ru/important" TargetMode="External"/><Relationship Id="rId2" Type="http://schemas.openxmlformats.org/officeDocument/2006/relationships/hyperlink" Target="tel:8%20800%20444%2044%2000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www.open.ru/important" TargetMode="External"/><Relationship Id="rId7" Type="http://schemas.openxmlformats.org/officeDocument/2006/relationships/image" Target="../media/image6.svg"/><Relationship Id="rId2" Type="http://schemas.openxmlformats.org/officeDocument/2006/relationships/hyperlink" Target="tel:8%20800%20444%2044%2000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ib.open.ru" TargetMode="External"/><Relationship Id="rId3" Type="http://schemas.openxmlformats.org/officeDocument/2006/relationships/hyperlink" Target="https://www.open.ru/cards?from=main_menu" TargetMode="External"/><Relationship Id="rId7" Type="http://schemas.openxmlformats.org/officeDocument/2006/relationships/hyperlink" Target="https://mobile.open.ru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6.svg"/><Relationship Id="rId4" Type="http://schemas.openxmlformats.org/officeDocument/2006/relationships/hyperlink" Target="https://www.open.ru/cards/opencard" TargetMode="Externa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.ru/sme/important" TargetMode="External"/><Relationship Id="rId2" Type="http://schemas.openxmlformats.org/officeDocument/2006/relationships/hyperlink" Target="tel:8%20800%20444%2044%2000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21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.ru/sme/important" TargetMode="External"/><Relationship Id="rId2" Type="http://schemas.openxmlformats.org/officeDocument/2006/relationships/hyperlink" Target="tel:8%20800%20444%2044%2000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">
            <a:extLst>
              <a:ext uri="{FF2B5EF4-FFF2-40B4-BE49-F238E27FC236}">
                <a16:creationId xmlns:a16="http://schemas.microsoft.com/office/drawing/2014/main" id="{A9B6A94C-81DD-4504-875D-86567A049056}"/>
              </a:ext>
            </a:extLst>
          </p:cNvPr>
          <p:cNvSpPr/>
          <p:nvPr/>
        </p:nvSpPr>
        <p:spPr>
          <a:xfrm>
            <a:off x="8089772" y="-542"/>
            <a:ext cx="971742" cy="13723108"/>
          </a:xfrm>
          <a:prstGeom prst="rect">
            <a:avLst/>
          </a:prstGeom>
          <a:solidFill>
            <a:srgbClr val="282829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17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FC11B97-C811-42EC-88B5-7974CEEEEA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" y="-6566"/>
            <a:ext cx="8089292" cy="13722567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1B7D259-1379-4162-A827-2CD12A13E60B}"/>
              </a:ext>
            </a:extLst>
          </p:cNvPr>
          <p:cNvSpPr/>
          <p:nvPr/>
        </p:nvSpPr>
        <p:spPr>
          <a:xfrm>
            <a:off x="9829238" y="3297569"/>
            <a:ext cx="14080097" cy="58491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2131" tIns="92131" rIns="92131" bIns="92131" numCol="1" spcCol="38100" rtlCol="0" anchor="ctr">
            <a:spAutoFit/>
          </a:bodyPr>
          <a:lstStyle/>
          <a:p>
            <a:pPr algn="l" defTabSz="457200">
              <a:lnSpc>
                <a:spcPct val="80000"/>
              </a:lnSpc>
              <a:defRPr sz="9400" cap="all" spc="-376">
                <a:latin typeface="Arial"/>
                <a:ea typeface="Arial"/>
                <a:cs typeface="Arial"/>
                <a:sym typeface="Arial"/>
              </a:defRPr>
            </a:pPr>
            <a:r>
              <a:rPr lang="ru-RU" sz="11500" dirty="0"/>
              <a:t>поддержка </a:t>
            </a:r>
            <a:br>
              <a:rPr lang="ru-RU" sz="11500" dirty="0"/>
            </a:br>
            <a:r>
              <a:rPr lang="ru-RU" sz="11500" dirty="0"/>
              <a:t>частных </a:t>
            </a:r>
            <a:br>
              <a:rPr lang="ru-RU" sz="11500" dirty="0"/>
            </a:br>
            <a:r>
              <a:rPr lang="ru-RU" sz="11500" dirty="0"/>
              <a:t>клиентов </a:t>
            </a:r>
            <a:br>
              <a:rPr lang="ru-RU" sz="11500" dirty="0"/>
            </a:br>
            <a:r>
              <a:rPr lang="ru-RU" sz="11500" dirty="0"/>
              <a:t>и</a:t>
            </a:r>
            <a:r>
              <a:rPr lang="ru-RU" sz="11500" cap="all" spc="-376" dirty="0">
                <a:latin typeface="Arial"/>
                <a:cs typeface="Arial"/>
              </a:rPr>
              <a:t> БИЗНЕСА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B312961-505E-4FFE-9EB8-8FCA3A8888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9495" y="11816140"/>
            <a:ext cx="7719115" cy="119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997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Прямоугольник"/>
          <p:cNvSpPr/>
          <p:nvPr/>
        </p:nvSpPr>
        <p:spPr>
          <a:xfrm>
            <a:off x="-242293" y="-794"/>
            <a:ext cx="1343622" cy="13717588"/>
          </a:xfrm>
          <a:prstGeom prst="rect">
            <a:avLst/>
          </a:prstGeom>
          <a:solidFill>
            <a:srgbClr val="51B0D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ЗАГОЛОВОК…"/>
          <p:cNvSpPr txBox="1"/>
          <p:nvPr/>
        </p:nvSpPr>
        <p:spPr>
          <a:xfrm>
            <a:off x="1930400" y="559181"/>
            <a:ext cx="20143076" cy="915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 defTabSz="457200">
              <a:lnSpc>
                <a:spcPct val="80000"/>
              </a:lnSpc>
              <a:defRPr sz="9400" cap="all" spc="-376">
                <a:latin typeface="Arial"/>
                <a:ea typeface="Arial"/>
                <a:cs typeface="Arial"/>
                <a:sym typeface="Arial"/>
              </a:defRPr>
            </a:pPr>
            <a:r>
              <a:rPr lang="ru-RU" sz="6600" cap="all" spc="-376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ЛЬГОТНЫЕ КРЕДИТЫ ДЛЯ БИЗНЕСА</a:t>
            </a:r>
          </a:p>
        </p:txBody>
      </p:sp>
      <p:sp>
        <p:nvSpPr>
          <p:cNvPr id="156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/>
          <p:cNvSpPr txBox="1"/>
          <p:nvPr/>
        </p:nvSpPr>
        <p:spPr>
          <a:xfrm>
            <a:off x="1930399" y="3218421"/>
            <a:ext cx="21023385" cy="3642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457200">
              <a:lnSpc>
                <a:spcPct val="120000"/>
              </a:lnSpc>
              <a:defRPr sz="2800" b="0">
                <a:solidFill>
                  <a:srgbClr val="51B0DC"/>
                </a:solidFill>
                <a:latin typeface="Graphik LC Regular" panose="020B0503030202060203" pitchFamily="34" charset="0"/>
                <a:ea typeface="Arial"/>
                <a:cs typeface="Arial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 предлагает субъектам малого предпринимательства, осуществляющим деятельность в пострадавших отраслях экономики, беспроцентные кредиты на выплату заработной платы своим сотрудникам за 6 месяцев.</a:t>
            </a:r>
          </a:p>
          <a:p>
            <a:pPr>
              <a:lnSpc>
                <a:spcPct val="100000"/>
              </a:lnSpc>
            </a:pP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Кредитование осуществляется в рамках государственной программы льготного кредитования субъектов малого предпринимательства на неотложные нужды для поддержки и сохранения занятости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(Постановление Правительства РФ от 2 апреля 2020 г. № 422)</a:t>
            </a:r>
          </a:p>
          <a:p>
            <a:pPr>
              <a:lnSpc>
                <a:spcPct val="100000"/>
              </a:lnSpc>
            </a:pPr>
            <a:b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действия льготной ставки по кредиту в размере 0% составит до 6 месяцев, по истечении данного срока ставка </a:t>
            </a:r>
            <a:b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договору будет увеличена до 4% годовых.</a:t>
            </a:r>
          </a:p>
        </p:txBody>
      </p:sp>
      <p:sp>
        <p:nvSpPr>
          <p:cNvPr id="13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/>
          <p:cNvSpPr txBox="1"/>
          <p:nvPr/>
        </p:nvSpPr>
        <p:spPr>
          <a:xfrm>
            <a:off x="14697470" y="7023449"/>
            <a:ext cx="7991080" cy="2410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ru-RU" sz="2800" b="0" dirty="0">
                <a:latin typeface="Arial" panose="020B0604020202020204" pitchFamily="34" charset="0"/>
                <a:cs typeface="Arial" panose="020B0604020202020204" pitchFamily="34" charset="0"/>
              </a:rPr>
              <a:t>Сумма кредита:</a:t>
            </a:r>
          </a:p>
          <a:p>
            <a:pPr marL="342900" lvl="0" indent="-342900" algn="l">
              <a:lnSpc>
                <a:spcPct val="150000"/>
              </a:lnSpc>
              <a:buClr>
                <a:srgbClr val="51B0DC"/>
              </a:buClr>
              <a:buFont typeface="Arial" panose="020B0604020202020204" pitchFamily="34" charset="0"/>
              <a:buChar char="•"/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Из расчета 1 МРОТ на каждого работника в месяц, с учетом страховых взносов и региональных надбавок в течение 6 месяцев, но не позднее 31.12.2020.</a:t>
            </a:r>
          </a:p>
        </p:txBody>
      </p:sp>
      <p:sp>
        <p:nvSpPr>
          <p:cNvPr id="17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>
            <a:extLst>
              <a:ext uri="{FF2B5EF4-FFF2-40B4-BE49-F238E27FC236}">
                <a16:creationId xmlns:a16="http://schemas.microsoft.com/office/drawing/2014/main" id="{11631F04-AC56-4B12-A82D-64D3162DF0DD}"/>
              </a:ext>
            </a:extLst>
          </p:cNvPr>
          <p:cNvSpPr txBox="1"/>
          <p:nvPr/>
        </p:nvSpPr>
        <p:spPr>
          <a:xfrm>
            <a:off x="1930399" y="7156799"/>
            <a:ext cx="11938001" cy="60144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/>
            <a:r>
              <a:rPr lang="ru-RU" sz="2800" b="0" dirty="0">
                <a:latin typeface="Arial" panose="020B0604020202020204" pitchFamily="34" charset="0"/>
                <a:cs typeface="Arial" panose="020B0604020202020204" pitchFamily="34" charset="0"/>
              </a:rPr>
              <a:t>Программа доступна для компаний 9 отраслей в соответствии </a:t>
            </a:r>
            <a:br>
              <a:rPr lang="ru-RU" sz="28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0" dirty="0">
                <a:latin typeface="Arial" panose="020B0604020202020204" pitchFamily="34" charset="0"/>
                <a:cs typeface="Arial" panose="020B0604020202020204" pitchFamily="34" charset="0"/>
              </a:rPr>
              <a:t>с перечнем Правительства РФ:</a:t>
            </a:r>
            <a:br>
              <a:rPr lang="ru-RU" sz="28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lnSpc>
                <a:spcPct val="110000"/>
              </a:lnSpc>
              <a:buClr>
                <a:srgbClr val="51B0DC"/>
              </a:buClr>
              <a:buFont typeface="+mj-lt"/>
              <a:buAutoNum type="arabicPeriod"/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Авиаперевозки, аэропортовая деятельность, автоперевозки</a:t>
            </a:r>
          </a:p>
          <a:p>
            <a:pPr marL="457200" indent="-457200" algn="l">
              <a:lnSpc>
                <a:spcPct val="110000"/>
              </a:lnSpc>
              <a:buClr>
                <a:srgbClr val="51B0DC"/>
              </a:buClr>
              <a:buFont typeface="+mj-lt"/>
              <a:buAutoNum type="arabicPeriod"/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Культура, организация досуга и развлечений</a:t>
            </a:r>
          </a:p>
          <a:p>
            <a:pPr marL="457200" indent="-457200" algn="l">
              <a:lnSpc>
                <a:spcPct val="110000"/>
              </a:lnSpc>
              <a:buClr>
                <a:srgbClr val="51B0DC"/>
              </a:buClr>
              <a:buFont typeface="+mj-lt"/>
              <a:buAutoNum type="arabicPeriod"/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Физкультурно-оздоровительная деятельность и спорт</a:t>
            </a:r>
          </a:p>
          <a:p>
            <a:pPr marL="457200" indent="-457200" algn="l">
              <a:lnSpc>
                <a:spcPct val="110000"/>
              </a:lnSpc>
              <a:buClr>
                <a:srgbClr val="51B0DC"/>
              </a:buClr>
              <a:buFont typeface="+mj-lt"/>
              <a:buAutoNum type="arabicPeriod"/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Деятельность туристических агентств и прочих организаций, предоставляющих услуги в сфере туризма</a:t>
            </a:r>
          </a:p>
          <a:p>
            <a:pPr marL="457200" indent="-457200" algn="l">
              <a:lnSpc>
                <a:spcPct val="110000"/>
              </a:lnSpc>
              <a:buClr>
                <a:srgbClr val="51B0DC"/>
              </a:buClr>
              <a:buFont typeface="+mj-lt"/>
              <a:buAutoNum type="arabicPeriod"/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Гостиничный бизнес</a:t>
            </a:r>
          </a:p>
          <a:p>
            <a:pPr marL="457200" indent="-457200" algn="l">
              <a:lnSpc>
                <a:spcPct val="110000"/>
              </a:lnSpc>
              <a:buClr>
                <a:srgbClr val="51B0DC"/>
              </a:buClr>
              <a:buFont typeface="+mj-lt"/>
              <a:buAutoNum type="arabicPeriod"/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Общественное питание</a:t>
            </a:r>
          </a:p>
          <a:p>
            <a:pPr marL="457200" indent="-457200" algn="l">
              <a:lnSpc>
                <a:spcPct val="110000"/>
              </a:lnSpc>
              <a:buClr>
                <a:srgbClr val="51B0DC"/>
              </a:buClr>
              <a:buFont typeface="+mj-lt"/>
              <a:buAutoNum type="arabicPeriod"/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Деятельность организаций дополнительного образования, негосударственных образовательных учреждений</a:t>
            </a:r>
          </a:p>
          <a:p>
            <a:pPr marL="457200" indent="-457200" algn="l">
              <a:lnSpc>
                <a:spcPct val="110000"/>
              </a:lnSpc>
              <a:buClr>
                <a:srgbClr val="51B0DC"/>
              </a:buClr>
              <a:buFont typeface="+mj-lt"/>
              <a:buAutoNum type="arabicPeriod"/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Деятельность по организации конференций и выставок</a:t>
            </a:r>
          </a:p>
          <a:p>
            <a:pPr marL="457200" indent="-457200" algn="l">
              <a:lnSpc>
                <a:spcPct val="110000"/>
              </a:lnSpc>
              <a:buClr>
                <a:srgbClr val="51B0DC"/>
              </a:buClr>
              <a:buFont typeface="+mj-lt"/>
              <a:buAutoNum type="arabicPeriod"/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Деятельность по предоставлению бытовых услуг населению (ремонт, стирка, химчистка, услуги парикмахерских и салонов красоты)</a:t>
            </a:r>
          </a:p>
        </p:txBody>
      </p:sp>
      <p:sp>
        <p:nvSpPr>
          <p:cNvPr id="20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>
            <a:extLst>
              <a:ext uri="{FF2B5EF4-FFF2-40B4-BE49-F238E27FC236}">
                <a16:creationId xmlns:a16="http://schemas.microsoft.com/office/drawing/2014/main" id="{6C1B56B8-4B0B-4538-B1C4-9D4FB0DFE282}"/>
              </a:ext>
            </a:extLst>
          </p:cNvPr>
          <p:cNvSpPr txBox="1"/>
          <p:nvPr/>
        </p:nvSpPr>
        <p:spPr>
          <a:xfrm>
            <a:off x="14697470" y="9435096"/>
            <a:ext cx="7991080" cy="17793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ru-RU" sz="2800" b="0" dirty="0">
                <a:latin typeface="Arial" panose="020B0604020202020204" pitchFamily="34" charset="0"/>
                <a:cs typeface="Arial" panose="020B0604020202020204" pitchFamily="34" charset="0"/>
              </a:rPr>
              <a:t>Срок кредитования:</a:t>
            </a:r>
          </a:p>
          <a:p>
            <a:pPr marL="342900" lvl="0" indent="-342900" algn="l">
              <a:lnSpc>
                <a:spcPct val="150000"/>
              </a:lnSpc>
              <a:buClr>
                <a:srgbClr val="51B0DC"/>
              </a:buClr>
              <a:buFont typeface="Arial" panose="020B0604020202020204" pitchFamily="34" charset="0"/>
              <a:buChar char="•"/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до 1 года, период доступности кредитов/траншей до 30.09.2020</a:t>
            </a:r>
          </a:p>
        </p:txBody>
      </p:sp>
      <p:sp>
        <p:nvSpPr>
          <p:cNvPr id="9" name="AutoShape 6"/>
          <p:cNvSpPr>
            <a:spLocks/>
          </p:cNvSpPr>
          <p:nvPr/>
        </p:nvSpPr>
        <p:spPr bwMode="auto">
          <a:xfrm>
            <a:off x="1930398" y="1876605"/>
            <a:ext cx="20758152" cy="1024327"/>
          </a:xfrm>
          <a:prstGeom prst="roundRect">
            <a:avLst>
              <a:gd name="adj" fmla="val 16699"/>
            </a:avLst>
          </a:prstGeom>
          <a:solidFill>
            <a:srgbClr val="00B3E1"/>
          </a:solidFill>
          <a:ln>
            <a:solidFill>
              <a:srgbClr val="0DC3EC"/>
            </a:solidFill>
          </a:ln>
        </p:spPr>
        <p:txBody>
          <a:bodyPr lIns="0" tIns="0" rIns="0" bIns="0" anchor="ctr"/>
          <a:lstStyle/>
          <a:p>
            <a:pPr fontAlgn="base" hangingPunct="1"/>
            <a:r>
              <a:rPr lang="ru-RU" sz="4000" kern="1200" dirty="0">
                <a:solidFill>
                  <a:srgbClr val="FFFFFF"/>
                </a:solidFill>
                <a:cs typeface="Calibri" panose="020F0502020204030204" pitchFamily="34" charset="0"/>
              </a:rPr>
              <a:t>КРЕДИТОВАНИЕ НА ЗАРПЛАТУ ПОД 0%</a:t>
            </a:r>
          </a:p>
        </p:txBody>
      </p:sp>
    </p:spTree>
    <p:extLst>
      <p:ext uri="{BB962C8B-B14F-4D97-AF65-F5344CB8AC3E}">
        <p14:creationId xmlns:p14="http://schemas.microsoft.com/office/powerpoint/2010/main" val="52842805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Прямоугольник"/>
          <p:cNvSpPr/>
          <p:nvPr/>
        </p:nvSpPr>
        <p:spPr>
          <a:xfrm>
            <a:off x="-242293" y="-794"/>
            <a:ext cx="1343622" cy="13717588"/>
          </a:xfrm>
          <a:prstGeom prst="rect">
            <a:avLst/>
          </a:prstGeom>
          <a:solidFill>
            <a:srgbClr val="51B0D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ЗАГОЛОВОК…"/>
          <p:cNvSpPr txBox="1"/>
          <p:nvPr/>
        </p:nvSpPr>
        <p:spPr>
          <a:xfrm>
            <a:off x="1930400" y="559181"/>
            <a:ext cx="20143076" cy="915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 defTabSz="457200">
              <a:lnSpc>
                <a:spcPct val="80000"/>
              </a:lnSpc>
              <a:defRPr sz="9400" cap="all" spc="-376">
                <a:latin typeface="Arial"/>
                <a:ea typeface="Arial"/>
                <a:cs typeface="Arial"/>
                <a:sym typeface="Arial"/>
              </a:defRPr>
            </a:pPr>
            <a:r>
              <a:rPr lang="ru-RU" sz="6600" cap="all" spc="-376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ЛЬГОТНЫЕ КРЕДИТЫ ДЛЯ БИЗНЕСА</a:t>
            </a:r>
          </a:p>
        </p:txBody>
      </p:sp>
      <p:sp>
        <p:nvSpPr>
          <p:cNvPr id="156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/>
          <p:cNvSpPr txBox="1"/>
          <p:nvPr/>
        </p:nvSpPr>
        <p:spPr>
          <a:xfrm>
            <a:off x="1930399" y="3492741"/>
            <a:ext cx="21023385" cy="21126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457200">
              <a:lnSpc>
                <a:spcPct val="120000"/>
              </a:lnSpc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800" b="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В рамках реализуемой Минэкономразвития РФ Программы субсидирования 1764 Банк предоставляет субъектам малого и среднего предпринимательства, осуществляющим деятельность в приоритетных отраслях экономики, инвестиционные и оборотные кредиты </a:t>
            </a:r>
            <a:br>
              <a:rPr lang="ru-RU" sz="2800" b="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</a:br>
            <a:r>
              <a:rPr lang="ru-RU" sz="2800" b="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на льготных условиях.</a:t>
            </a:r>
          </a:p>
        </p:txBody>
      </p:sp>
      <p:sp>
        <p:nvSpPr>
          <p:cNvPr id="8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/>
          <p:cNvSpPr txBox="1"/>
          <p:nvPr/>
        </p:nvSpPr>
        <p:spPr>
          <a:xfrm>
            <a:off x="2021848" y="6296890"/>
            <a:ext cx="8637954" cy="568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457200">
              <a:lnSpc>
                <a:spcPct val="120000"/>
              </a:lnSpc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800" b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Процентная ставка</a:t>
            </a:r>
            <a:r>
              <a:rPr lang="en-US" sz="2800" b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2800" b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— от 5,9 до 8,5% годовых</a:t>
            </a:r>
          </a:p>
        </p:txBody>
      </p:sp>
      <p:sp>
        <p:nvSpPr>
          <p:cNvPr id="13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/>
          <p:cNvSpPr txBox="1"/>
          <p:nvPr/>
        </p:nvSpPr>
        <p:spPr>
          <a:xfrm>
            <a:off x="13129948" y="6167591"/>
            <a:ext cx="9823836" cy="2887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ru-RU" sz="2800" b="0" dirty="0">
                <a:latin typeface="Arial" panose="020B0604020202020204" pitchFamily="34" charset="0"/>
                <a:cs typeface="Arial" panose="020B0604020202020204" pitchFamily="34" charset="0"/>
              </a:rPr>
              <a:t>Сумма кредита:</a:t>
            </a:r>
          </a:p>
          <a:p>
            <a:pPr marL="342900" lvl="0" indent="-342900" algn="l">
              <a:lnSpc>
                <a:spcPct val="150000"/>
              </a:lnSpc>
              <a:buClr>
                <a:srgbClr val="51B0DC"/>
              </a:buClr>
              <a:buFont typeface="Arial" panose="020B0604020202020204" pitchFamily="34" charset="0"/>
              <a:buChar char="•"/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от 3 до 500 млн. рублей на оборотные цели</a:t>
            </a:r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l">
              <a:lnSpc>
                <a:spcPct val="150000"/>
              </a:lnSpc>
              <a:buClr>
                <a:srgbClr val="51B0DC"/>
              </a:buClr>
              <a:buFont typeface="Arial" panose="020B0604020202020204" pitchFamily="34" charset="0"/>
              <a:buChar char="•"/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от 3 до 2 000 млн. рублей на инвестиционные цели </a:t>
            </a:r>
            <a:b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или рефинансирование кредитов, предоставленных </a:t>
            </a:r>
            <a:b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на инвестиционные цели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019E85D-25E6-40C4-8445-9DD4E352CFB9}"/>
              </a:ext>
            </a:extLst>
          </p:cNvPr>
          <p:cNvSpPr/>
          <p:nvPr/>
        </p:nvSpPr>
        <p:spPr>
          <a:xfrm>
            <a:off x="1948687" y="11649457"/>
            <a:ext cx="19301969" cy="126774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5" name="Равнобедренный треугольник 14">
            <a:extLst>
              <a:ext uri="{FF2B5EF4-FFF2-40B4-BE49-F238E27FC236}">
                <a16:creationId xmlns:a16="http://schemas.microsoft.com/office/drawing/2014/main" id="{DDFE12CB-B170-4C66-A823-D3637B5A6A0A}"/>
              </a:ext>
            </a:extLst>
          </p:cNvPr>
          <p:cNvSpPr/>
          <p:nvPr/>
        </p:nvSpPr>
        <p:spPr>
          <a:xfrm>
            <a:off x="2211686" y="10779729"/>
            <a:ext cx="1343622" cy="978218"/>
          </a:xfrm>
          <a:prstGeom prst="triangle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endParaRPr lang="ru-RU" sz="3200" b="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6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>
            <a:extLst>
              <a:ext uri="{FF2B5EF4-FFF2-40B4-BE49-F238E27FC236}">
                <a16:creationId xmlns:a16="http://schemas.microsoft.com/office/drawing/2014/main" id="{C9F1543D-6109-4A59-ADB5-839BD59EEA7E}"/>
              </a:ext>
            </a:extLst>
          </p:cNvPr>
          <p:cNvSpPr txBox="1"/>
          <p:nvPr/>
        </p:nvSpPr>
        <p:spPr>
          <a:xfrm>
            <a:off x="2359420" y="11823825"/>
            <a:ext cx="17014429" cy="9391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457200">
              <a:lnSpc>
                <a:spcPct val="120000"/>
              </a:lnSpc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Наши специалисты проконсультируют вас по любому вопросу по бесплатному телефону </a:t>
            </a:r>
            <a:r>
              <a:rPr lang="ru-RU" sz="2400" dirty="0">
                <a:solidFill>
                  <a:srgbClr val="51B0DC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8 800 444-44-00</a:t>
            </a:r>
            <a:r>
              <a:rPr lang="ru-RU" sz="2400" dirty="0">
                <a:solidFill>
                  <a:srgbClr val="51B0DC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Подробная информация на сайте банка</a:t>
            </a: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https://www.open.ru/important</a:t>
            </a:r>
            <a:r>
              <a:rPr lang="ru-RU" sz="240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2000" dirty="0">
              <a:solidFill>
                <a:srgbClr val="51B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>
            <a:extLst>
              <a:ext uri="{FF2B5EF4-FFF2-40B4-BE49-F238E27FC236}">
                <a16:creationId xmlns:a16="http://schemas.microsoft.com/office/drawing/2014/main" id="{11631F04-AC56-4B12-A82D-64D3162DF0DD}"/>
              </a:ext>
            </a:extLst>
          </p:cNvPr>
          <p:cNvSpPr txBox="1"/>
          <p:nvPr/>
        </p:nvSpPr>
        <p:spPr>
          <a:xfrm>
            <a:off x="2021849" y="7367375"/>
            <a:ext cx="10409604" cy="2887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ru-RU" sz="2800" b="0" dirty="0">
                <a:latin typeface="Arial" panose="020B0604020202020204" pitchFamily="34" charset="0"/>
                <a:cs typeface="Arial" panose="020B0604020202020204" pitchFamily="34" charset="0"/>
              </a:rPr>
              <a:t>Срок кредита:</a:t>
            </a:r>
          </a:p>
          <a:p>
            <a:pPr marL="342900" indent="-342900" algn="l">
              <a:lnSpc>
                <a:spcPct val="150000"/>
              </a:lnSpc>
              <a:buClr>
                <a:srgbClr val="51B0DC"/>
              </a:buClr>
              <a:buFont typeface="Arial" panose="020B0604020202020204" pitchFamily="34" charset="0"/>
              <a:buChar char="•"/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до 36 месяцев на оборотные цели</a:t>
            </a:r>
          </a:p>
          <a:p>
            <a:pPr marL="342900" indent="-342900" algn="l">
              <a:lnSpc>
                <a:spcPct val="150000"/>
              </a:lnSpc>
              <a:buClr>
                <a:srgbClr val="51B0DC"/>
              </a:buClr>
              <a:buFont typeface="Arial" panose="020B0604020202020204" pitchFamily="34" charset="0"/>
              <a:buChar char="•"/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до 120 месяцев на инвестиционные цели или рефинансирование кредитов, предоставленных на инвестиционные цели (но не более на срок рефинансируемого кредита)</a:t>
            </a:r>
          </a:p>
        </p:txBody>
      </p:sp>
      <p:sp>
        <p:nvSpPr>
          <p:cNvPr id="18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>
            <a:extLst>
              <a:ext uri="{FF2B5EF4-FFF2-40B4-BE49-F238E27FC236}">
                <a16:creationId xmlns:a16="http://schemas.microsoft.com/office/drawing/2014/main" id="{8186C4B4-C5FE-49B8-ADAF-5ED978EBCF57}"/>
              </a:ext>
            </a:extLst>
          </p:cNvPr>
          <p:cNvSpPr txBox="1"/>
          <p:nvPr/>
        </p:nvSpPr>
        <p:spPr>
          <a:xfrm>
            <a:off x="13129948" y="9689962"/>
            <a:ext cx="8637954" cy="572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457200">
              <a:lnSpc>
                <a:spcPct val="120000"/>
              </a:lnSpc>
              <a:defRPr sz="2800" b="0">
                <a:latin typeface="Graphik LC Web Medium" panose="020B0603030202060203" pitchFamily="34" charset="-52"/>
                <a:ea typeface="Arial"/>
                <a:cs typeface="Arial"/>
              </a:defRPr>
            </a:lvl1pPr>
          </a:lstStyle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Программа действует до 2025 года.</a:t>
            </a:r>
          </a:p>
        </p:txBody>
      </p:sp>
      <p:sp>
        <p:nvSpPr>
          <p:cNvPr id="19" name="AutoShape 6"/>
          <p:cNvSpPr>
            <a:spLocks/>
          </p:cNvSpPr>
          <p:nvPr/>
        </p:nvSpPr>
        <p:spPr bwMode="auto">
          <a:xfrm>
            <a:off x="1930398" y="1876605"/>
            <a:ext cx="21023386" cy="1024327"/>
          </a:xfrm>
          <a:prstGeom prst="roundRect">
            <a:avLst>
              <a:gd name="adj" fmla="val 16699"/>
            </a:avLst>
          </a:prstGeom>
          <a:solidFill>
            <a:srgbClr val="00B3E1"/>
          </a:solidFill>
          <a:ln>
            <a:solidFill>
              <a:srgbClr val="0DC3EC"/>
            </a:solidFill>
          </a:ln>
        </p:spPr>
        <p:txBody>
          <a:bodyPr lIns="0" tIns="0" rIns="0" bIns="0" anchor="ctr"/>
          <a:lstStyle/>
          <a:p>
            <a:pPr fontAlgn="base" hangingPunct="1"/>
            <a:r>
              <a:rPr lang="ru-RU" sz="4000" kern="1200" dirty="0">
                <a:solidFill>
                  <a:srgbClr val="FFFFFF"/>
                </a:solidFill>
                <a:cs typeface="Calibri" panose="020F0502020204030204" pitchFamily="34" charset="0"/>
              </a:rPr>
              <a:t>ПРОГРАММА СУБСИДИРОВАНИЯ 1764</a:t>
            </a:r>
          </a:p>
        </p:txBody>
      </p:sp>
    </p:spTree>
    <p:extLst>
      <p:ext uri="{BB962C8B-B14F-4D97-AF65-F5344CB8AC3E}">
        <p14:creationId xmlns:p14="http://schemas.microsoft.com/office/powerpoint/2010/main" val="261099962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Прямоугольник"/>
          <p:cNvSpPr/>
          <p:nvPr/>
        </p:nvSpPr>
        <p:spPr>
          <a:xfrm>
            <a:off x="-242293" y="-794"/>
            <a:ext cx="1343622" cy="13717588"/>
          </a:xfrm>
          <a:prstGeom prst="rect">
            <a:avLst/>
          </a:prstGeom>
          <a:solidFill>
            <a:srgbClr val="51B0D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ЗАГОЛОВОК…"/>
          <p:cNvSpPr txBox="1"/>
          <p:nvPr/>
        </p:nvSpPr>
        <p:spPr>
          <a:xfrm>
            <a:off x="1930400" y="559181"/>
            <a:ext cx="21697696" cy="915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 defTabSz="457200">
              <a:lnSpc>
                <a:spcPct val="80000"/>
              </a:lnSpc>
              <a:defRPr sz="9400" cap="all" spc="-376">
                <a:latin typeface="Arial"/>
                <a:ea typeface="Arial"/>
                <a:cs typeface="Arial"/>
                <a:sym typeface="Arial"/>
              </a:defRPr>
            </a:pPr>
            <a:r>
              <a:rPr lang="ru-RU" sz="6600" cap="all" spc="-376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ИНЫЕ ГОСУДАРСТВЕННЫЕ ПРОГРАММЫ ПОДДЕРЖКИ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710944" y="3207818"/>
            <a:ext cx="5970016" cy="9612070"/>
          </a:xfrm>
          <a:prstGeom prst="roundRect">
            <a:avLst>
              <a:gd name="adj" fmla="val 4903"/>
            </a:avLst>
          </a:prstGeom>
          <a:solidFill>
            <a:srgbClr val="FFFFFF"/>
          </a:solidFill>
          <a:ln w="9525" cap="flat" cmpd="sng" algn="ctr">
            <a:solidFill>
              <a:srgbClr val="DCDDE7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/>
          <a:lstStyle/>
          <a:p>
            <a:pPr algn="l" fontAlgn="base" hangingPunct="1"/>
            <a:r>
              <a:rPr lang="ru-RU" sz="2200" b="1" kern="1200" dirty="0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Заемщик: </a:t>
            </a:r>
          </a:p>
          <a:p>
            <a:pPr marL="171450" indent="-171450" algn="l" defTabSz="521437" hangingPunct="1">
              <a:buFont typeface="Arial" panose="020B0604020202020204" pitchFamily="34" charset="0"/>
              <a:buChar char="•"/>
            </a:pPr>
            <a:r>
              <a:rPr lang="ru-RU" sz="2200" b="0" kern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Субъект МСП (209-ФЗ) </a:t>
            </a:r>
          </a:p>
          <a:p>
            <a:pPr algn="l">
              <a:lnSpc>
                <a:spcPct val="145000"/>
              </a:lnSpc>
            </a:pPr>
            <a:r>
              <a:rPr lang="ru-RU" sz="2200" b="1" kern="1200" dirty="0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Процентная ставка:</a:t>
            </a:r>
          </a:p>
          <a:p>
            <a:pPr marL="171450" indent="-171450" algn="l" defTabSz="521437" hangingPunct="1">
              <a:buFont typeface="Arial" panose="020B0604020202020204" pitchFamily="34" charset="0"/>
              <a:buChar char="•"/>
            </a:pPr>
            <a:r>
              <a:rPr lang="ru-RU" sz="2200" b="0" kern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6,5 до 8,5% годовых</a:t>
            </a:r>
          </a:p>
          <a:p>
            <a:pPr algn="l">
              <a:lnSpc>
                <a:spcPct val="110000"/>
              </a:lnSpc>
            </a:pPr>
            <a:r>
              <a:rPr lang="ru-RU" sz="2200" dirty="0">
                <a:solidFill>
                  <a:srgbClr val="00B3E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Сумма кредита:</a:t>
            </a:r>
          </a:p>
          <a:p>
            <a:pPr marL="171450" lvl="0" indent="-171450" algn="l" defTabSz="521437" hangingPunct="1">
              <a:buFont typeface="Arial" panose="020B0604020202020204" pitchFamily="34" charset="0"/>
              <a:buChar char="•"/>
            </a:pPr>
            <a:r>
              <a:rPr lang="ru-RU" sz="2200" b="0" kern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3 млн до 1 млрд млн. рублей на оборотные, инвестиционные цели или рефинансирование кредитов, предоставленных на инвестиционные и оборотные цели</a:t>
            </a:r>
          </a:p>
          <a:p>
            <a:pPr lvl="0" algn="l" defTabSz="521437" hangingPunct="1"/>
            <a:endParaRPr lang="ru-RU" sz="22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l" defTabSz="521437" hangingPunct="1"/>
            <a:r>
              <a:rPr lang="ru-RU" sz="2200" b="1" kern="1200" dirty="0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Общий размер кредитных средств, предоставленных одному заемщику в рамках Программы</a:t>
            </a:r>
          </a:p>
          <a:p>
            <a:pPr marL="171450" lvl="0" indent="-171450" algn="l">
              <a:lnSpc>
                <a:spcPct val="150000"/>
              </a:lnSpc>
              <a:buSzPts val="1000"/>
              <a:buFont typeface="Arial" panose="020B0604020202020204" pitchFamily="34" charset="0"/>
              <a:buChar char="•"/>
            </a:pPr>
            <a:r>
              <a:rPr lang="ru-RU" sz="2200" b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более 4 млрд. руб</a:t>
            </a:r>
          </a:p>
          <a:p>
            <a:pPr lvl="0" algn="l">
              <a:lnSpc>
                <a:spcPct val="150000"/>
              </a:lnSpc>
            </a:pPr>
            <a:r>
              <a:rPr lang="ru-RU" sz="2200" dirty="0">
                <a:solidFill>
                  <a:srgbClr val="00B3E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Срок кредита:</a:t>
            </a:r>
          </a:p>
          <a:p>
            <a:pPr marL="171450" lvl="0" indent="-171450" algn="l" defTabSz="521437" hangingPunct="1">
              <a:buFont typeface="Arial" panose="020B0604020202020204" pitchFamily="34" charset="0"/>
              <a:buChar char="•"/>
            </a:pPr>
            <a:r>
              <a:rPr lang="ru-RU" sz="2200" b="0" kern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соответствии с условиями кредитного продукта Банка</a:t>
            </a:r>
          </a:p>
        </p:txBody>
      </p:sp>
      <p:sp>
        <p:nvSpPr>
          <p:cNvPr id="20" name="AutoShape 6"/>
          <p:cNvSpPr>
            <a:spLocks/>
          </p:cNvSpPr>
          <p:nvPr/>
        </p:nvSpPr>
        <p:spPr bwMode="auto">
          <a:xfrm>
            <a:off x="1710944" y="2061495"/>
            <a:ext cx="5970016" cy="858583"/>
          </a:xfrm>
          <a:prstGeom prst="roundRect">
            <a:avLst>
              <a:gd name="adj" fmla="val 16699"/>
            </a:avLst>
          </a:prstGeom>
          <a:solidFill>
            <a:srgbClr val="00B3E1"/>
          </a:solidFill>
          <a:ln>
            <a:solidFill>
              <a:srgbClr val="0DC3EC"/>
            </a:solidFill>
          </a:ln>
        </p:spPr>
        <p:txBody>
          <a:bodyPr lIns="0" tIns="0" rIns="0" bIns="0" anchor="ctr"/>
          <a:lstStyle/>
          <a:p>
            <a:pPr algn="ctr" fontAlgn="base" hangingPunct="1"/>
            <a:r>
              <a:rPr lang="ru-RU" sz="2400" kern="1200" dirty="0">
                <a:solidFill>
                  <a:srgbClr val="FFFFFF"/>
                </a:solidFill>
                <a:cs typeface="Calibri" panose="020F0502020204030204" pitchFamily="34" charset="0"/>
              </a:rPr>
              <a:t>ПРОГРАММА СТИМУЛИРОВАНИЯ </a:t>
            </a:r>
          </a:p>
          <a:p>
            <a:pPr algn="ctr" fontAlgn="base" hangingPunct="1"/>
            <a:r>
              <a:rPr lang="ru-RU" sz="2400" kern="1200" dirty="0">
                <a:solidFill>
                  <a:srgbClr val="FFFFFF"/>
                </a:solidFill>
                <a:cs typeface="Calibri" panose="020F0502020204030204" pitchFamily="34" charset="0"/>
              </a:rPr>
              <a:t>АО «КОРПОРАЦИЯ МСП»</a:t>
            </a:r>
          </a:p>
        </p:txBody>
      </p:sp>
      <p:sp>
        <p:nvSpPr>
          <p:cNvPr id="21" name="AutoShape 6"/>
          <p:cNvSpPr>
            <a:spLocks/>
          </p:cNvSpPr>
          <p:nvPr/>
        </p:nvSpPr>
        <p:spPr bwMode="auto">
          <a:xfrm>
            <a:off x="8079232" y="2045019"/>
            <a:ext cx="7483856" cy="858583"/>
          </a:xfrm>
          <a:prstGeom prst="roundRect">
            <a:avLst>
              <a:gd name="adj" fmla="val 16699"/>
            </a:avLst>
          </a:prstGeom>
          <a:solidFill>
            <a:srgbClr val="00B3E1"/>
          </a:solidFill>
          <a:ln>
            <a:solidFill>
              <a:srgbClr val="0DC3EC"/>
            </a:solidFill>
          </a:ln>
        </p:spPr>
        <p:txBody>
          <a:bodyPr lIns="0" tIns="0" rIns="0" bIns="0" anchor="ctr"/>
          <a:lstStyle/>
          <a:p>
            <a:pPr algn="ctr" fontAlgn="base" hangingPunct="1"/>
            <a:r>
              <a:rPr lang="ru-RU" sz="2400" kern="1200" dirty="0">
                <a:solidFill>
                  <a:srgbClr val="FFFFFF"/>
                </a:solidFill>
                <a:cs typeface="Calibri" panose="020F0502020204030204" pitchFamily="34" charset="0"/>
              </a:rPr>
              <a:t>ГАРАНТИИ АО «КОРПОРАЦИИ МСП»</a:t>
            </a:r>
          </a:p>
        </p:txBody>
      </p:sp>
      <p:sp>
        <p:nvSpPr>
          <p:cNvPr id="22" name="AutoShape 6"/>
          <p:cNvSpPr>
            <a:spLocks/>
          </p:cNvSpPr>
          <p:nvPr/>
        </p:nvSpPr>
        <p:spPr bwMode="auto">
          <a:xfrm>
            <a:off x="15910560" y="2045019"/>
            <a:ext cx="7498080" cy="875059"/>
          </a:xfrm>
          <a:prstGeom prst="roundRect">
            <a:avLst>
              <a:gd name="adj" fmla="val 16699"/>
            </a:avLst>
          </a:prstGeom>
          <a:solidFill>
            <a:srgbClr val="00B3E1"/>
          </a:solidFill>
          <a:ln>
            <a:solidFill>
              <a:srgbClr val="0DC3EC"/>
            </a:solidFill>
          </a:ln>
        </p:spPr>
        <p:txBody>
          <a:bodyPr lIns="0" tIns="0" rIns="0" bIns="0" anchor="ctr"/>
          <a:lstStyle/>
          <a:p>
            <a:pPr fontAlgn="base" hangingPunct="1"/>
            <a:r>
              <a:rPr lang="ru-RU" sz="1400" kern="1200" dirty="0">
                <a:solidFill>
                  <a:srgbClr val="FFFFFF"/>
                </a:solidFill>
                <a:cs typeface="Calibri" panose="020F0502020204030204" pitchFamily="34" charset="0"/>
              </a:rPr>
              <a:t>	</a:t>
            </a:r>
            <a:r>
              <a:rPr lang="ru-RU" sz="2400" kern="1200" dirty="0">
                <a:solidFill>
                  <a:srgbClr val="FFFFFF"/>
                </a:solidFill>
                <a:cs typeface="Calibri" panose="020F0502020204030204" pitchFamily="34" charset="0"/>
              </a:rPr>
              <a:t>ПОРУЧИТЕЛЬСТВО РГО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 flipH="1">
            <a:off x="8079232" y="3207818"/>
            <a:ext cx="7483856" cy="9612070"/>
          </a:xfrm>
          <a:prstGeom prst="roundRect">
            <a:avLst>
              <a:gd name="adj" fmla="val 4903"/>
            </a:avLst>
          </a:prstGeom>
          <a:solidFill>
            <a:srgbClr val="FFFFFF"/>
          </a:solidFill>
          <a:ln w="9525" cap="flat" cmpd="sng" algn="ctr">
            <a:solidFill>
              <a:srgbClr val="DCDDE7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/>
          <a:lstStyle/>
          <a:p>
            <a:pPr algn="l"/>
            <a:r>
              <a:rPr lang="ru-RU" sz="2200" b="1" kern="1200" dirty="0">
                <a:solidFill>
                  <a:srgbClr val="00BA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Сумма гарантии</a:t>
            </a:r>
            <a:r>
              <a:rPr lang="ru-RU" sz="2200" b="1" kern="1200" dirty="0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171450" indent="-171450" algn="l" defTabSz="521437" hangingPunct="1">
              <a:buFont typeface="Arial" panose="020B0604020202020204" pitchFamily="34" charset="0"/>
              <a:buChar char="•"/>
            </a:pPr>
            <a:r>
              <a:rPr lang="ru-RU" sz="2200" b="0" kern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50% базово </a:t>
            </a:r>
          </a:p>
          <a:p>
            <a:pPr marL="171450" indent="-171450" algn="l" defTabSz="521437" hangingPunct="1">
              <a:buFont typeface="Arial" panose="020B0604020202020204" pitchFamily="34" charset="0"/>
              <a:buChar char="•"/>
            </a:pPr>
            <a:r>
              <a:rPr lang="ru-RU" sz="2200" b="0" kern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70%  для участия гос. и </a:t>
            </a:r>
            <a:r>
              <a:rPr lang="ru-RU" sz="2200" b="0" kern="1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</a:t>
            </a:r>
            <a:r>
              <a:rPr lang="ru-RU" sz="2200" b="0" kern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закупках и в рамках продукта «СОГАРАНТИЯ»; </a:t>
            </a:r>
          </a:p>
          <a:p>
            <a:pPr marL="171450" indent="-171450" algn="l" defTabSz="521437" hangingPunct="1">
              <a:buFont typeface="Arial" panose="020B0604020202020204" pitchFamily="34" charset="0"/>
              <a:buChar char="•"/>
            </a:pPr>
            <a:r>
              <a:rPr lang="ru-RU" sz="2200" b="0" kern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75% для ДФО, экспортеров, сельхозкооперативов и занятости лиц старше 45 лет; </a:t>
            </a:r>
          </a:p>
          <a:p>
            <a:pPr marL="171450" indent="-171450" algn="l" defTabSz="521437" hangingPunct="1">
              <a:buFont typeface="Arial" panose="020B0604020202020204" pitchFamily="34" charset="0"/>
              <a:buChar char="•"/>
            </a:pPr>
            <a:r>
              <a:rPr lang="ru-RU" sz="2200" b="0" kern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100% для Стартапов</a:t>
            </a:r>
          </a:p>
          <a:p>
            <a:pPr algn="l"/>
            <a:r>
              <a:rPr lang="ru-RU" sz="2200" b="1" kern="1200" dirty="0">
                <a:solidFill>
                  <a:srgbClr val="00BA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гарантии</a:t>
            </a:r>
            <a:r>
              <a:rPr lang="ru-RU" sz="2200" b="1" kern="1200" dirty="0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</a:p>
          <a:p>
            <a:pPr marL="171450" indent="-171450" algn="l" defTabSz="521437" hangingPunct="1">
              <a:buFont typeface="Arial" panose="020B0604020202020204" pitchFamily="34" charset="0"/>
              <a:buChar char="•"/>
            </a:pPr>
            <a:r>
              <a:rPr lang="ru-RU" sz="2200" b="0" kern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184 месяцев</a:t>
            </a:r>
          </a:p>
          <a:p>
            <a:pPr algn="l"/>
            <a:r>
              <a:rPr lang="ru-RU" sz="2200" b="1" kern="1200" dirty="0">
                <a:solidFill>
                  <a:srgbClr val="00BA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Вознаграждение за гарантию: </a:t>
            </a:r>
          </a:p>
          <a:p>
            <a:pPr marL="171450" indent="-171450" algn="l" defTabSz="521437" hangingPunct="1">
              <a:buFont typeface="Arial" panose="020B0604020202020204" pitchFamily="34" charset="0"/>
              <a:buChar char="•"/>
            </a:pPr>
            <a:r>
              <a:rPr lang="ru-RU" sz="2200" b="0" kern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0,75% годовых от суммы гарантии до 500 млн рублей</a:t>
            </a:r>
          </a:p>
          <a:p>
            <a:pPr marL="171450" indent="-171450" algn="l" defTabSz="521437" hangingPunct="1">
              <a:buFont typeface="Arial" panose="020B0604020202020204" pitchFamily="34" charset="0"/>
              <a:buChar char="•"/>
            </a:pPr>
            <a:r>
              <a:rPr lang="ru-RU" sz="2200" b="0" kern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0,5%  годовых от суммы гарантии от 500 млн рублей</a:t>
            </a:r>
          </a:p>
          <a:p>
            <a:pPr algn="l" defTabSz="521437" hangingPunct="1"/>
            <a:r>
              <a:rPr lang="ru-RU" sz="2200" b="1" kern="1200" dirty="0">
                <a:solidFill>
                  <a:srgbClr val="00BA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отдельных гарантийных продуктов:</a:t>
            </a:r>
          </a:p>
          <a:p>
            <a:pPr marL="171450" indent="-171450" algn="l" defTabSz="521437" hangingPunct="1">
              <a:buFont typeface="Arial" panose="020B0604020202020204" pitchFamily="34" charset="0"/>
              <a:buChar char="•"/>
            </a:pPr>
            <a:r>
              <a:rPr lang="ru-RU" sz="2200" b="0" kern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0,4% годовых для субъектов МСП-застройщиков, применяющих счета ЭСКРОУ;</a:t>
            </a:r>
          </a:p>
          <a:p>
            <a:pPr marL="171450" indent="-171450" algn="l" defTabSz="521437" hangingPunct="1">
              <a:buFont typeface="Arial" panose="020B0604020202020204" pitchFamily="34" charset="0"/>
              <a:buChar char="•"/>
            </a:pPr>
            <a:r>
              <a:rPr lang="ru-RU" sz="2200" b="0" kern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1% годовых для субъектов МСП, осуществляющих деятельность в сфере торговли, ремонт автотранспортных средств и мотоциклов</a:t>
            </a:r>
          </a:p>
          <a:p>
            <a:pPr algn="l" defTabSz="521437" hangingPunct="1"/>
            <a:r>
              <a:rPr lang="ru-RU" sz="2200" b="1" kern="1200" dirty="0">
                <a:solidFill>
                  <a:srgbClr val="00BA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уплаты вознаграждения:</a:t>
            </a:r>
          </a:p>
          <a:p>
            <a:pPr marL="171450" indent="-171450" algn="l" defTabSz="521437" hangingPunct="1">
              <a:buFont typeface="Arial" panose="020B0604020202020204" pitchFamily="34" charset="0"/>
              <a:buChar char="•"/>
            </a:pPr>
            <a:r>
              <a:rPr lang="ru-RU" sz="2200" b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усмотрение клиента (единовременно, ежегодно, 1 раз в пол года, ежеквартально)</a:t>
            </a:r>
            <a:endParaRPr lang="en-US" sz="2200" b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l" defTabSz="521437" hangingPunct="1"/>
            <a:r>
              <a:rPr lang="ru-RU" sz="2200" b="1" kern="1200" dirty="0">
                <a:solidFill>
                  <a:srgbClr val="00BA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Обеспечение:</a:t>
            </a:r>
          </a:p>
          <a:p>
            <a:pPr marL="171450" indent="-171450" algn="l" defTabSz="521437" hangingPunct="1">
              <a:buFont typeface="Arial" panose="020B0604020202020204" pitchFamily="34" charset="0"/>
              <a:buChar char="•"/>
            </a:pPr>
            <a:r>
              <a:rPr lang="ru-RU" sz="2200" b="0" kern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100 млн руб. -не требуется, </a:t>
            </a:r>
          </a:p>
          <a:p>
            <a:pPr marL="171450" indent="-171450" algn="l" defTabSz="521437" hangingPunct="1">
              <a:buFont typeface="Arial" panose="020B0604020202020204" pitchFamily="34" charset="0"/>
              <a:buChar char="•"/>
            </a:pPr>
            <a:r>
              <a:rPr lang="ru-RU" sz="2200" b="0" kern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100 млн руб. – последзалог/поручительство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5910560" y="3207818"/>
            <a:ext cx="7498080" cy="9612070"/>
          </a:xfrm>
          <a:prstGeom prst="roundRect">
            <a:avLst>
              <a:gd name="adj" fmla="val 4903"/>
            </a:avLst>
          </a:prstGeom>
          <a:solidFill>
            <a:srgbClr val="FFFFFF"/>
          </a:solidFill>
          <a:ln w="9525" cap="flat" cmpd="sng" algn="ctr">
            <a:solidFill>
              <a:srgbClr val="DCDDE7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/>
          <a:lstStyle/>
          <a:p>
            <a:pPr algn="l"/>
            <a:r>
              <a:rPr lang="ru-RU" sz="2200" b="1" kern="1200" dirty="0">
                <a:solidFill>
                  <a:srgbClr val="00BA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Сумма поручительства: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2200" b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 25 млн. руб.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2200" b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 100 млн. руб. для крупных РГО</a:t>
            </a:r>
          </a:p>
          <a:p>
            <a:pPr algn="l"/>
            <a:r>
              <a:rPr lang="ru-RU" sz="2200" b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но не более внутреннего лимита Банка</a:t>
            </a:r>
          </a:p>
          <a:p>
            <a:pPr algn="l"/>
            <a:r>
              <a:rPr lang="ru-RU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200" b="1" kern="1200" dirty="0">
                <a:solidFill>
                  <a:srgbClr val="00BA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Вознаграждение за предоставление </a:t>
            </a:r>
            <a:r>
              <a:rPr lang="ru-RU" sz="2200" kern="1200" dirty="0">
                <a:solidFill>
                  <a:srgbClr val="00BA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поручительства: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2200" b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от 0,5 до 3% годовых</a:t>
            </a:r>
          </a:p>
          <a:p>
            <a:pPr algn="l"/>
            <a:r>
              <a:rPr lang="ru-RU" sz="2200" b="1" kern="1200" dirty="0">
                <a:solidFill>
                  <a:srgbClr val="00BA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уплаты вознаграждения</a:t>
            </a:r>
            <a:r>
              <a:rPr lang="ru-RU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200" b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единовременно</a:t>
            </a:r>
          </a:p>
          <a:p>
            <a:pPr algn="l"/>
            <a:r>
              <a:rPr lang="ru-RU" sz="2200" b="1" kern="1200" dirty="0">
                <a:solidFill>
                  <a:srgbClr val="00BA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поручительства: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2200" b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 более 70% кредита/гарантии</a:t>
            </a:r>
          </a:p>
          <a:p>
            <a:pPr algn="l"/>
            <a:r>
              <a:rPr lang="ru-RU" sz="2200" b="1" kern="1200" dirty="0">
                <a:solidFill>
                  <a:srgbClr val="00BA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</a:t>
            </a:r>
            <a:r>
              <a:rPr lang="ru-RU" sz="2200" kern="1200" dirty="0">
                <a:solidFill>
                  <a:srgbClr val="00BA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поддержки: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2200" b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обеспечение инвестиционных и оборотных кредитов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2200" b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обеспечение гарантий в рамках 223/44-ФЗ </a:t>
            </a:r>
          </a:p>
          <a:p>
            <a:pPr algn="l"/>
            <a:r>
              <a:rPr lang="ru-RU" sz="2200" b="1" kern="1200" dirty="0">
                <a:solidFill>
                  <a:srgbClr val="00BA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 РГО:</a:t>
            </a:r>
            <a:endParaRPr lang="ru-RU" sz="22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ru-RU" sz="2200" b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Белгород, МО, Хабаровск, Приморский край, Республика Татарстан, Краснодар, Чувашская республика, Воронеж, Новосибирск, Удмуртская Республика , Сахалин, Москва , Санкт-Петербург , Ростов, Иркутск, Саратов, Пенза, Пермь, Калининград, Волгоград, Томск, Тюмень, Республика Карелия, Оренбург, Вологда, Курск, Кострома, Тверь, Тула, Архангельск, Астрахань, Ульяновск, Смоленск, Орел, Республика Коми, Республика Мордовия , Брянск, Забайкальский край</a:t>
            </a:r>
          </a:p>
        </p:txBody>
      </p:sp>
    </p:spTree>
    <p:extLst>
      <p:ext uri="{BB962C8B-B14F-4D97-AF65-F5344CB8AC3E}">
        <p14:creationId xmlns:p14="http://schemas.microsoft.com/office/powerpoint/2010/main" val="315346457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Прямоугольник"/>
          <p:cNvSpPr/>
          <p:nvPr/>
        </p:nvSpPr>
        <p:spPr>
          <a:xfrm>
            <a:off x="-242293" y="-794"/>
            <a:ext cx="1343622" cy="13717588"/>
          </a:xfrm>
          <a:prstGeom prst="rect">
            <a:avLst/>
          </a:prstGeom>
          <a:solidFill>
            <a:srgbClr val="51B0D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ЗАГОЛОВОК…"/>
          <p:cNvSpPr txBox="1"/>
          <p:nvPr/>
        </p:nvSpPr>
        <p:spPr>
          <a:xfrm>
            <a:off x="1930400" y="559181"/>
            <a:ext cx="21697696" cy="915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 defTabSz="457200">
              <a:lnSpc>
                <a:spcPct val="80000"/>
              </a:lnSpc>
              <a:defRPr sz="9400" cap="all" spc="-376">
                <a:latin typeface="Arial"/>
                <a:ea typeface="Arial"/>
                <a:cs typeface="Arial"/>
                <a:sym typeface="Arial"/>
              </a:defRPr>
            </a:pPr>
            <a:r>
              <a:rPr lang="ru-RU" sz="6600" cap="all" spc="-376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ИНЫЕ ГОСУДАРСТВЕННЫЕ ПРОГРАММЫ ПОДДЕРЖКИ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930400" y="3207818"/>
            <a:ext cx="6975856" cy="7033462"/>
          </a:xfrm>
          <a:prstGeom prst="roundRect">
            <a:avLst>
              <a:gd name="adj" fmla="val 4903"/>
            </a:avLst>
          </a:prstGeom>
          <a:solidFill>
            <a:srgbClr val="FFFFFF"/>
          </a:solidFill>
          <a:ln w="9525" cap="flat" cmpd="sng" algn="ctr">
            <a:solidFill>
              <a:srgbClr val="DCDDE7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/>
          <a:lstStyle/>
          <a:p>
            <a:pPr algn="l" fontAlgn="base" hangingPunct="1"/>
            <a:r>
              <a:rPr lang="ru-RU" sz="2200" kern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Продукт: </a:t>
            </a:r>
            <a:r>
              <a:rPr lang="ru-RU" sz="2200" b="0" kern="1200" dirty="0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банковская «Гарантия </a:t>
            </a:r>
            <a:r>
              <a:rPr lang="ru-RU" sz="2200" b="0" kern="1200" dirty="0" err="1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Моногорода.РФ</a:t>
            </a:r>
            <a:r>
              <a:rPr lang="ru-RU" sz="2200" b="0" kern="1200" dirty="0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по беспроцентным займам, предоставленным Фондом развития моногородов предприятиям, осуществляющим свою деятельность в моногородах</a:t>
            </a:r>
            <a:endParaRPr lang="ru-RU" sz="2200" b="0" kern="12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base" hangingPunct="1"/>
            <a:r>
              <a:rPr lang="ru-RU" sz="2200" kern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Сумма: </a:t>
            </a:r>
          </a:p>
          <a:p>
            <a:pPr marL="171450" indent="-171450" algn="l" fontAlgn="base" hangingPunct="1">
              <a:buFont typeface="Arial" panose="020B0604020202020204" pitchFamily="34" charset="0"/>
              <a:buChar char="•"/>
            </a:pPr>
            <a:r>
              <a:rPr lang="ru-RU" sz="2200" b="0" kern="1200" dirty="0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5 до 250 млн руб.</a:t>
            </a:r>
          </a:p>
          <a:p>
            <a:pPr marL="171450" indent="-171450" algn="l" fontAlgn="base" hangingPunct="1">
              <a:buFont typeface="Arial" panose="020B0604020202020204" pitchFamily="34" charset="0"/>
              <a:buChar char="•"/>
            </a:pPr>
            <a:r>
              <a:rPr lang="ru-RU" sz="2200" b="0" kern="1200" dirty="0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сумма гарантии = сумме займа </a:t>
            </a:r>
            <a:r>
              <a:rPr lang="ru-RU" sz="2200" b="0" kern="1200" dirty="0" err="1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Моногорода.РФ</a:t>
            </a:r>
            <a:r>
              <a:rPr lang="ru-RU" sz="2200" b="0" kern="1200" dirty="0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 algn="l" fontAlgn="base" hangingPunct="1">
              <a:buFont typeface="Arial" panose="020B0604020202020204" pitchFamily="34" charset="0"/>
              <a:buChar char="•"/>
            </a:pPr>
            <a:r>
              <a:rPr lang="ru-RU" sz="2200" b="0" kern="1200" dirty="0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сумма гарантии = не менее 50% суммы займа </a:t>
            </a:r>
            <a:r>
              <a:rPr lang="ru-RU" sz="2200" b="0" kern="1200" dirty="0" err="1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Моногорода.РФ</a:t>
            </a:r>
            <a:r>
              <a:rPr lang="ru-RU" sz="2200" b="0" kern="1200" dirty="0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 наличии гарантии Корпорации МСП</a:t>
            </a:r>
          </a:p>
          <a:p>
            <a:pPr algn="l" fontAlgn="base" hangingPunct="1"/>
            <a:r>
              <a:rPr lang="ru-RU" sz="2200" kern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Срок: </a:t>
            </a:r>
          </a:p>
          <a:p>
            <a:pPr marL="171450" indent="-171450" algn="l" fontAlgn="base" hangingPunct="1">
              <a:buFont typeface="Arial" panose="020B0604020202020204" pitchFamily="34" charset="0"/>
              <a:buChar char="•"/>
            </a:pPr>
            <a:r>
              <a:rPr lang="ru-RU" sz="2200" b="0" kern="1200" dirty="0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120 месяцев </a:t>
            </a:r>
          </a:p>
          <a:p>
            <a:pPr algn="l">
              <a:lnSpc>
                <a:spcPct val="145000"/>
              </a:lnSpc>
            </a:pPr>
            <a:r>
              <a:rPr lang="ru-RU" sz="2200" kern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Комиссия:</a:t>
            </a:r>
          </a:p>
          <a:p>
            <a:pPr marL="171450" indent="-171450" algn="l" fontAlgn="base" hangingPunct="1">
              <a:buFont typeface="Arial" panose="020B0604020202020204" pitchFamily="34" charset="0"/>
              <a:buChar char="•"/>
            </a:pPr>
            <a:r>
              <a:rPr lang="ru-RU" sz="2200" b="0" kern="1200" dirty="0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1,5 до 2% </a:t>
            </a:r>
          </a:p>
          <a:p>
            <a:pPr algn="l">
              <a:lnSpc>
                <a:spcPct val="145000"/>
              </a:lnSpc>
            </a:pPr>
            <a:r>
              <a:rPr lang="ru-RU" sz="2200" kern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Залог:</a:t>
            </a:r>
          </a:p>
          <a:p>
            <a:pPr marL="171450" indent="-171450" algn="l" fontAlgn="base" hangingPunct="1">
              <a:buFont typeface="Arial" panose="020B0604020202020204" pitchFamily="34" charset="0"/>
              <a:buChar char="•"/>
            </a:pPr>
            <a:r>
              <a:rPr lang="ru-RU" sz="2200" b="0" kern="1200" dirty="0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 А, В</a:t>
            </a:r>
          </a:p>
          <a:p>
            <a:pPr marL="171450" indent="-171450" algn="l" fontAlgn="base" hangingPunct="1">
              <a:buFont typeface="Arial" panose="020B0604020202020204" pitchFamily="34" charset="0"/>
              <a:buChar char="•"/>
            </a:pPr>
            <a:r>
              <a:rPr lang="ru-RU" sz="2200" b="0" kern="1200" dirty="0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оборудование; ТС</a:t>
            </a:r>
          </a:p>
        </p:txBody>
      </p:sp>
      <p:sp>
        <p:nvSpPr>
          <p:cNvPr id="20" name="AutoShape 6"/>
          <p:cNvSpPr>
            <a:spLocks/>
          </p:cNvSpPr>
          <p:nvPr/>
        </p:nvSpPr>
        <p:spPr bwMode="auto">
          <a:xfrm>
            <a:off x="1930400" y="2061495"/>
            <a:ext cx="6839712" cy="858583"/>
          </a:xfrm>
          <a:prstGeom prst="roundRect">
            <a:avLst>
              <a:gd name="adj" fmla="val 16699"/>
            </a:avLst>
          </a:prstGeom>
          <a:solidFill>
            <a:srgbClr val="00B3E1"/>
          </a:solidFill>
          <a:ln>
            <a:solidFill>
              <a:srgbClr val="0DC3EC"/>
            </a:solidFill>
          </a:ln>
        </p:spPr>
        <p:txBody>
          <a:bodyPr lIns="0" tIns="0" rIns="0" bIns="0" anchor="ctr"/>
          <a:lstStyle/>
          <a:p>
            <a:pPr fontAlgn="base" hangingPunct="1"/>
            <a:r>
              <a:rPr lang="ru-RU" sz="2400" kern="1200" dirty="0">
                <a:solidFill>
                  <a:srgbClr val="FFFFFF"/>
                </a:solidFill>
                <a:cs typeface="Calibri" panose="020F0502020204030204" pitchFamily="34" charset="0"/>
              </a:rPr>
              <a:t>ГАРАНТИЯ МОНОГОРОДА.РФ </a:t>
            </a:r>
          </a:p>
        </p:txBody>
      </p:sp>
      <p:sp>
        <p:nvSpPr>
          <p:cNvPr id="21" name="AutoShape 6"/>
          <p:cNvSpPr>
            <a:spLocks/>
          </p:cNvSpPr>
          <p:nvPr/>
        </p:nvSpPr>
        <p:spPr bwMode="auto">
          <a:xfrm>
            <a:off x="9249664" y="2061495"/>
            <a:ext cx="6839712" cy="858583"/>
          </a:xfrm>
          <a:prstGeom prst="roundRect">
            <a:avLst>
              <a:gd name="adj" fmla="val 16699"/>
            </a:avLst>
          </a:prstGeom>
          <a:solidFill>
            <a:srgbClr val="00B3E1"/>
          </a:solidFill>
          <a:ln>
            <a:solidFill>
              <a:srgbClr val="0DC3EC"/>
            </a:solidFill>
          </a:ln>
        </p:spPr>
        <p:txBody>
          <a:bodyPr lIns="0" tIns="0" rIns="0" bIns="0" anchor="ctr"/>
          <a:lstStyle/>
          <a:p>
            <a:pPr fontAlgn="base" hangingPunct="1"/>
            <a:r>
              <a:rPr lang="ru-RU" sz="2400" kern="1200" dirty="0">
                <a:solidFill>
                  <a:srgbClr val="FFFFFF"/>
                </a:solidFill>
                <a:cs typeface="Calibri" panose="020F0502020204030204" pitchFamily="34" charset="0"/>
              </a:rPr>
              <a:t>ПРОГРАММА ЛЬГОТНОГО КРЕДИТОВАНИЯ</a:t>
            </a:r>
          </a:p>
          <a:p>
            <a:pPr fontAlgn="base" hangingPunct="1"/>
            <a:r>
              <a:rPr lang="ru-RU" sz="2400" kern="1200" dirty="0">
                <a:solidFill>
                  <a:srgbClr val="FFFFFF"/>
                </a:solidFill>
                <a:cs typeface="Calibri" panose="020F0502020204030204" pitchFamily="34" charset="0"/>
              </a:rPr>
              <a:t>СУБЪЕКТОВ МСП САХАЛИНСКОЙ ОБЛАСТИ </a:t>
            </a:r>
          </a:p>
        </p:txBody>
      </p:sp>
      <p:sp>
        <p:nvSpPr>
          <p:cNvPr id="22" name="AutoShape 6"/>
          <p:cNvSpPr>
            <a:spLocks/>
          </p:cNvSpPr>
          <p:nvPr/>
        </p:nvSpPr>
        <p:spPr bwMode="auto">
          <a:xfrm>
            <a:off x="16568928" y="2045019"/>
            <a:ext cx="6839712" cy="875059"/>
          </a:xfrm>
          <a:prstGeom prst="roundRect">
            <a:avLst>
              <a:gd name="adj" fmla="val 16699"/>
            </a:avLst>
          </a:prstGeom>
          <a:solidFill>
            <a:srgbClr val="00B3E1"/>
          </a:solidFill>
          <a:ln>
            <a:solidFill>
              <a:srgbClr val="0DC3EC"/>
            </a:solidFill>
          </a:ln>
        </p:spPr>
        <p:txBody>
          <a:bodyPr lIns="0" tIns="0" rIns="0" bIns="0" anchor="ctr"/>
          <a:lstStyle/>
          <a:p>
            <a:pPr fontAlgn="base" hangingPunct="1"/>
            <a:r>
              <a:rPr lang="ru-RU" sz="2400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СУБСИДИРОВАНИЯ  МИНСЕЛЬХОЗА РФ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 flipH="1">
            <a:off x="9249664" y="3207818"/>
            <a:ext cx="6839712" cy="7033462"/>
          </a:xfrm>
          <a:prstGeom prst="roundRect">
            <a:avLst>
              <a:gd name="adj" fmla="val 4903"/>
            </a:avLst>
          </a:prstGeom>
          <a:solidFill>
            <a:srgbClr val="FFFFFF"/>
          </a:solidFill>
          <a:ln w="9525" cap="flat" cmpd="sng" algn="ctr">
            <a:solidFill>
              <a:srgbClr val="DCDDE7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/>
          <a:lstStyle/>
          <a:p>
            <a:pPr algn="l" fontAlgn="base" hangingPunct="1"/>
            <a:r>
              <a:rPr lang="ru-RU" sz="2200" kern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Заемщик: </a:t>
            </a:r>
          </a:p>
          <a:p>
            <a:pPr marL="171450" indent="-171450" algn="l" fontAlgn="base" hangingPunct="1">
              <a:buFont typeface="Arial" panose="020B0604020202020204" pitchFamily="34" charset="0"/>
              <a:buChar char="•"/>
            </a:pPr>
            <a:r>
              <a:rPr lang="ru-RU" sz="2200" b="0" kern="1200" dirty="0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Субъект МСП (209-ФЗ), зарегистрированный в Сахалинской области</a:t>
            </a:r>
          </a:p>
          <a:p>
            <a:pPr algn="l">
              <a:lnSpc>
                <a:spcPct val="145000"/>
              </a:lnSpc>
            </a:pPr>
            <a:r>
              <a:rPr lang="ru-RU" sz="2200" kern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Ставка:</a:t>
            </a:r>
          </a:p>
          <a:p>
            <a:pPr marL="171450" indent="-171450" algn="l" fontAlgn="base" hangingPunct="1">
              <a:buFont typeface="Arial" panose="020B0604020202020204" pitchFamily="34" charset="0"/>
              <a:buChar char="•"/>
            </a:pPr>
            <a:r>
              <a:rPr lang="ru-RU" sz="2200" b="0" kern="1200" dirty="0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4,5 – 7% годовых – инвестиционные цели</a:t>
            </a:r>
          </a:p>
          <a:p>
            <a:pPr marL="171450" indent="-171450" algn="l" fontAlgn="base" hangingPunct="1">
              <a:buFont typeface="Arial" panose="020B0604020202020204" pitchFamily="34" charset="0"/>
              <a:buChar char="•"/>
            </a:pPr>
            <a:r>
              <a:rPr lang="ru-RU" sz="2200" b="0" kern="1200" dirty="0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5,5 – 8% годовых – пополнение оборотных средств</a:t>
            </a:r>
            <a:endParaRPr lang="ru-RU" sz="2200" b="0" kern="12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base" hangingPunct="1"/>
            <a:r>
              <a:rPr lang="ru-RU" sz="2200" kern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Сумма: </a:t>
            </a:r>
          </a:p>
          <a:p>
            <a:pPr marL="171450" indent="-171450" algn="l" fontAlgn="base" hangingPunct="1">
              <a:buFont typeface="Arial" panose="020B0604020202020204" pitchFamily="34" charset="0"/>
              <a:buChar char="•"/>
            </a:pPr>
            <a:r>
              <a:rPr lang="ru-RU" sz="2200" b="0" kern="1200" dirty="0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5 до 500 млн руб. - инвестиции</a:t>
            </a:r>
          </a:p>
          <a:p>
            <a:pPr marL="171450" indent="-171450" algn="l" fontAlgn="base" hangingPunct="1">
              <a:buFont typeface="Arial" panose="020B0604020202020204" pitchFamily="34" charset="0"/>
              <a:buChar char="•"/>
            </a:pPr>
            <a:r>
              <a:rPr lang="ru-RU" sz="2200" b="0" kern="1200" dirty="0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3 до 100 млн руб. – пополнение оборотных средств </a:t>
            </a:r>
          </a:p>
          <a:p>
            <a:pPr algn="l" fontAlgn="base" hangingPunct="1"/>
            <a:r>
              <a:rPr lang="ru-RU" sz="2200" kern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Срок: </a:t>
            </a:r>
          </a:p>
          <a:p>
            <a:pPr marL="171450" indent="-171450" algn="l" fontAlgn="base" hangingPunct="1">
              <a:buFont typeface="Arial" panose="020B0604020202020204" pitchFamily="34" charset="0"/>
              <a:buChar char="•"/>
            </a:pPr>
            <a:r>
              <a:rPr lang="ru-RU" sz="2200" b="0" kern="1200" dirty="0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10 лет – инвестиции</a:t>
            </a:r>
          </a:p>
          <a:p>
            <a:pPr marL="171450" indent="-171450" algn="l" fontAlgn="base" hangingPunct="1">
              <a:buFont typeface="Arial" panose="020B0604020202020204" pitchFamily="34" charset="0"/>
              <a:buChar char="•"/>
            </a:pPr>
            <a:r>
              <a:rPr lang="ru-RU" sz="2200" b="0" kern="1200" dirty="0">
                <a:solidFill>
                  <a:srgbClr val="59595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3 лет – пополнение оборотных средств 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6568928" y="3207818"/>
            <a:ext cx="6839712" cy="7033462"/>
          </a:xfrm>
          <a:prstGeom prst="roundRect">
            <a:avLst>
              <a:gd name="adj" fmla="val 4903"/>
            </a:avLst>
          </a:prstGeom>
          <a:solidFill>
            <a:srgbClr val="FFFFFF"/>
          </a:solidFill>
          <a:ln w="9525" cap="flat" cmpd="sng" algn="ctr">
            <a:solidFill>
              <a:srgbClr val="DCDDE7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/>
          <a:lstStyle/>
          <a:p>
            <a:pPr algn="l" fontAlgn="base" hangingPunct="1"/>
            <a:r>
              <a:rPr lang="ru-RU" sz="2200" kern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Заемщик: </a:t>
            </a:r>
          </a:p>
          <a:p>
            <a:pPr marL="171450" indent="-171450" algn="l" fontAlgn="base" hangingPunct="1">
              <a:buFont typeface="Arial" panose="020B0604020202020204" pitchFamily="34" charset="0"/>
              <a:buChar char="•"/>
            </a:pPr>
            <a:r>
              <a:rPr lang="ru-RU" sz="2200" b="0" kern="1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Сельхозтоваропроизводитель</a:t>
            </a:r>
            <a:r>
              <a:rPr lang="ru-RU" sz="2200" b="0" kern="1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включая производство и переработку продукции растениеводства и животноводства  </a:t>
            </a:r>
          </a:p>
          <a:p>
            <a:pPr algn="l">
              <a:lnSpc>
                <a:spcPct val="145000"/>
              </a:lnSpc>
            </a:pPr>
            <a:r>
              <a:rPr lang="ru-RU" sz="2200" kern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Процентная ставка:</a:t>
            </a:r>
          </a:p>
          <a:p>
            <a:pPr marL="171450" indent="-171450" algn="l">
              <a:lnSpc>
                <a:spcPct val="145000"/>
              </a:lnSpc>
              <a:buFont typeface="Arial" panose="020B0604020202020204" pitchFamily="34" charset="0"/>
              <a:buChar char="•"/>
            </a:pPr>
            <a:r>
              <a:rPr lang="ru-RU" sz="2200" b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 2,5 до 5% годовых</a:t>
            </a:r>
          </a:p>
          <a:p>
            <a:pPr algn="l">
              <a:lnSpc>
                <a:spcPct val="110000"/>
              </a:lnSpc>
            </a:pPr>
            <a:r>
              <a:rPr lang="ru-RU" sz="2200" dirty="0">
                <a:solidFill>
                  <a:srgbClr val="00B3E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Сумма кредита:</a:t>
            </a:r>
          </a:p>
          <a:p>
            <a:pPr marL="171450" lvl="0" indent="-171450" algn="l">
              <a:lnSpc>
                <a:spcPct val="150000"/>
              </a:lnSpc>
              <a:buSzPts val="1000"/>
              <a:buFont typeface="Arial" panose="020B0604020202020204" pitchFamily="34" charset="0"/>
              <a:buChar char="•"/>
            </a:pPr>
            <a:r>
              <a:rPr lang="ru-RU" sz="2200" b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 3 до 1 000 млн. рублей;</a:t>
            </a:r>
          </a:p>
          <a:p>
            <a:pPr lvl="0" algn="l">
              <a:lnSpc>
                <a:spcPct val="150000"/>
              </a:lnSpc>
              <a:buSzPts val="1000"/>
            </a:pPr>
            <a:r>
              <a:rPr lang="ru-RU" sz="2200" b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Срок кредита: </a:t>
            </a:r>
          </a:p>
          <a:p>
            <a:pPr marL="171450" lvl="0" indent="-171450" algn="l">
              <a:lnSpc>
                <a:spcPct val="150000"/>
              </a:lnSpc>
              <a:buSzPts val="1000"/>
              <a:buFont typeface="Arial" panose="020B0604020202020204" pitchFamily="34" charset="0"/>
              <a:buChar char="•"/>
            </a:pPr>
            <a:r>
              <a:rPr lang="ru-RU" sz="2200" b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 12 месяцев на оборотные цели; </a:t>
            </a:r>
          </a:p>
          <a:p>
            <a:pPr marL="171450" lvl="0" indent="-171450" algn="l">
              <a:lnSpc>
                <a:spcPct val="150000"/>
              </a:lnSpc>
              <a:buSzPts val="1000"/>
              <a:buFont typeface="Arial" panose="020B0604020202020204" pitchFamily="34" charset="0"/>
              <a:buChar char="•"/>
            </a:pPr>
            <a:r>
              <a:rPr lang="ru-RU" sz="2200" b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 60 месяцев на инвестиционные цели;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019E85D-25E6-40C4-8445-9DD4E352CFB9}"/>
              </a:ext>
            </a:extLst>
          </p:cNvPr>
          <p:cNvSpPr/>
          <p:nvPr/>
        </p:nvSpPr>
        <p:spPr>
          <a:xfrm>
            <a:off x="1948687" y="11649457"/>
            <a:ext cx="19301969" cy="126774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1" name="Равнобедренный треугольник 10">
            <a:extLst>
              <a:ext uri="{FF2B5EF4-FFF2-40B4-BE49-F238E27FC236}">
                <a16:creationId xmlns:a16="http://schemas.microsoft.com/office/drawing/2014/main" id="{DDFE12CB-B170-4C66-A823-D3637B5A6A0A}"/>
              </a:ext>
            </a:extLst>
          </p:cNvPr>
          <p:cNvSpPr/>
          <p:nvPr/>
        </p:nvSpPr>
        <p:spPr>
          <a:xfrm>
            <a:off x="2211686" y="10779729"/>
            <a:ext cx="1343622" cy="978218"/>
          </a:xfrm>
          <a:prstGeom prst="triangle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endParaRPr lang="ru-RU" sz="3200" b="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2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>
            <a:extLst>
              <a:ext uri="{FF2B5EF4-FFF2-40B4-BE49-F238E27FC236}">
                <a16:creationId xmlns:a16="http://schemas.microsoft.com/office/drawing/2014/main" id="{C9F1543D-6109-4A59-ADB5-839BD59EEA7E}"/>
              </a:ext>
            </a:extLst>
          </p:cNvPr>
          <p:cNvSpPr txBox="1"/>
          <p:nvPr/>
        </p:nvSpPr>
        <p:spPr>
          <a:xfrm>
            <a:off x="2359420" y="11823825"/>
            <a:ext cx="17014429" cy="9391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457200">
              <a:lnSpc>
                <a:spcPct val="120000"/>
              </a:lnSpc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Наши специалисты проконсультируют вас по любому вопросу по бесплатному телефону </a:t>
            </a:r>
            <a:r>
              <a:rPr lang="ru-RU" sz="2400" dirty="0">
                <a:solidFill>
                  <a:srgbClr val="51B0DC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8 800 444-44-00</a:t>
            </a:r>
            <a:r>
              <a:rPr lang="ru-RU" sz="2400" dirty="0">
                <a:solidFill>
                  <a:srgbClr val="51B0DC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Подробная информация на сайте банка</a:t>
            </a: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https://www.open.ru/important</a:t>
            </a:r>
            <a:r>
              <a:rPr lang="ru-RU" sz="240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2000" dirty="0">
              <a:solidFill>
                <a:srgbClr val="51B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48721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847850" y="3557034"/>
            <a:ext cx="10477500" cy="8025366"/>
          </a:xfrm>
          <a:prstGeom prst="roundRect">
            <a:avLst>
              <a:gd name="adj" fmla="val 4903"/>
            </a:avLst>
          </a:prstGeom>
          <a:solidFill>
            <a:srgbClr val="FFFFFF"/>
          </a:solidFill>
          <a:ln w="9525" cap="flat" cmpd="sng" algn="ctr">
            <a:solidFill>
              <a:srgbClr val="DCDDE7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/>
          <a:lstStyle/>
          <a:p>
            <a:pPr algn="just" fontAlgn="base" hangingPunct="1"/>
            <a:endParaRPr lang="ru-RU" sz="2200" b="1" kern="12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 hangingPunct="1"/>
            <a:r>
              <a:rPr lang="ru-RU" sz="2200" b="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Программа предоставляет возможность субъектам малого и среднего предпринимательства, осуществляющим деятельность в пострадавших отраслях экономики, реструктуризировать кредиты на льготных условиях.</a:t>
            </a:r>
          </a:p>
          <a:p>
            <a:pPr algn="just" fontAlgn="base" hangingPunct="1"/>
            <a:endParaRPr lang="ru-RU" sz="2200" b="0" dirty="0">
              <a:solidFill>
                <a:srgbClr val="51B0DC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  <a:p>
            <a:pPr algn="just" fontAlgn="base" hangingPunct="1"/>
            <a:r>
              <a:rPr lang="ru-RU" sz="2200" b="0" kern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реализуется в рамках  Правил предоставления в 2020 году субсидий из федерального бюджета российским кредитным организациям на обеспечение отсрочки платежа по кредитам, выданным субъектам малого и среднего предпринимательства (Постановление Правительства от 02.04.2020 №410).</a:t>
            </a:r>
          </a:p>
          <a:p>
            <a:pPr algn="just" fontAlgn="base" hangingPunct="1"/>
            <a:r>
              <a:rPr lang="ru-RU" sz="2200" kern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Заемщик</a:t>
            </a:r>
          </a:p>
          <a:p>
            <a:pPr algn="just" fontAlgn="base" hangingPunct="1"/>
            <a:r>
              <a:rPr lang="ru-RU" sz="2200" b="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Микро, малое или среднее предприятие (209-ФЗ), заключившее договор с Банком до 01.04.2020 </a:t>
            </a:r>
          </a:p>
          <a:p>
            <a:pPr algn="just" fontAlgn="base" hangingPunct="1"/>
            <a:r>
              <a:rPr lang="ru-RU" sz="2200" b="1" kern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 реструктуризации: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2200" b="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в период с 01.04.2020 по 01.10.2020 предоставляется отсрочка по уплате основного долга на 6 месяцев с продлением графика платежей;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2200" b="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платежи по процентам в период с 01.04.2020 по 01.10.2020 осуществляются следующим образом: </a:t>
            </a:r>
          </a:p>
          <a:p>
            <a:pPr marL="361950" lvl="3" indent="-171450" algn="just">
              <a:buFont typeface="Courier New" panose="02070309020205020404" pitchFamily="49" charset="0"/>
              <a:buChar char="o"/>
            </a:pPr>
            <a:r>
              <a:rPr lang="ru-RU" sz="2200" b="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34% объема платежей субсидируется из федерального бюджета;</a:t>
            </a:r>
          </a:p>
          <a:p>
            <a:pPr marL="361950" lvl="3" indent="-171450" algn="just">
              <a:buFont typeface="Courier New" panose="02070309020205020404" pitchFamily="49" charset="0"/>
              <a:buChar char="o"/>
            </a:pPr>
            <a:r>
              <a:rPr lang="ru-RU" sz="2200" b="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33% объема платежей погашается (списывается) за счет средств Банка - получателя субсидии;</a:t>
            </a:r>
          </a:p>
          <a:p>
            <a:pPr marL="361950" lvl="3" indent="-171450" algn="just">
              <a:buFont typeface="Courier New" panose="02070309020205020404" pitchFamily="49" charset="0"/>
              <a:buChar char="o"/>
            </a:pPr>
            <a:r>
              <a:rPr lang="ru-RU" sz="2200" b="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33% объема платежей погашается заемщиком в период с 01.04.2020 по 01.10.2020 или включается в тело кредита.</a:t>
            </a:r>
          </a:p>
        </p:txBody>
      </p:sp>
      <p:sp>
        <p:nvSpPr>
          <p:cNvPr id="5" name="Прямоугольник"/>
          <p:cNvSpPr/>
          <p:nvPr/>
        </p:nvSpPr>
        <p:spPr>
          <a:xfrm>
            <a:off x="-242293" y="-794"/>
            <a:ext cx="1343622" cy="13717588"/>
          </a:xfrm>
          <a:prstGeom prst="rect">
            <a:avLst/>
          </a:prstGeom>
          <a:solidFill>
            <a:srgbClr val="51B0D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6"/>
          <p:cNvSpPr>
            <a:spLocks/>
          </p:cNvSpPr>
          <p:nvPr/>
        </p:nvSpPr>
        <p:spPr bwMode="auto">
          <a:xfrm>
            <a:off x="1816098" y="2295705"/>
            <a:ext cx="10547352" cy="1024327"/>
          </a:xfrm>
          <a:prstGeom prst="roundRect">
            <a:avLst>
              <a:gd name="adj" fmla="val 16699"/>
            </a:avLst>
          </a:prstGeom>
          <a:solidFill>
            <a:srgbClr val="00B3E1"/>
          </a:solidFill>
          <a:ln>
            <a:solidFill>
              <a:srgbClr val="0DC3EC"/>
            </a:solidFill>
          </a:ln>
        </p:spPr>
        <p:txBody>
          <a:bodyPr lIns="0" tIns="0" rIns="0" bIns="0" anchor="ctr"/>
          <a:lstStyle/>
          <a:p>
            <a:r>
              <a:rPr lang="ru-RU" sz="2400" kern="1200" dirty="0">
                <a:solidFill>
                  <a:srgbClr val="FFFFFF"/>
                </a:solidFill>
                <a:cs typeface="Calibri" panose="020F0502020204030204" pitchFamily="34" charset="0"/>
              </a:rPr>
              <a:t>ЛЬГОТНАЯ РЕСТРУКТУРИЗАЦИЯ КРЕДИТОВ МИНЭКОНОМРАЗВИТИЯ</a:t>
            </a:r>
          </a:p>
        </p:txBody>
      </p:sp>
      <p:sp>
        <p:nvSpPr>
          <p:cNvPr id="8" name="ЗАГОЛОВОК…"/>
          <p:cNvSpPr txBox="1"/>
          <p:nvPr/>
        </p:nvSpPr>
        <p:spPr>
          <a:xfrm>
            <a:off x="715597" y="1587486"/>
            <a:ext cx="22453600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defTabSz="457200">
              <a:lnSpc>
                <a:spcPct val="80000"/>
              </a:lnSpc>
              <a:defRPr sz="9400" cap="all" spc="-376">
                <a:latin typeface="Arial"/>
                <a:ea typeface="Arial"/>
                <a:cs typeface="Arial"/>
                <a:sym typeface="Arial"/>
              </a:defRPr>
            </a:pPr>
            <a:r>
              <a:rPr lang="ru-RU" sz="4000" i="1" cap="all" spc="-376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УЧАСТИЕ банка РАССМАТРИВАЕТСЯ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970273" y="3557034"/>
            <a:ext cx="10477500" cy="8025366"/>
          </a:xfrm>
          <a:prstGeom prst="roundRect">
            <a:avLst>
              <a:gd name="adj" fmla="val 4903"/>
            </a:avLst>
          </a:prstGeom>
          <a:solidFill>
            <a:srgbClr val="FFFFFF"/>
          </a:solidFill>
          <a:ln w="9525" cap="flat" cmpd="sng" algn="ctr">
            <a:solidFill>
              <a:srgbClr val="DCDDE7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/>
          <a:lstStyle/>
          <a:p>
            <a:pPr algn="just" fontAlgn="base" hangingPunct="1"/>
            <a:endParaRPr lang="ru-RU" sz="22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 hangingPunct="1"/>
            <a:r>
              <a:rPr lang="ru-RU" sz="2200" kern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Заемщик: </a:t>
            </a:r>
          </a:p>
          <a:p>
            <a:pPr algn="just" fontAlgn="base" hangingPunct="1"/>
            <a:r>
              <a:rPr lang="ru-RU" sz="2200" b="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Микро малое или среднее предприятие (209-ФЗ) </a:t>
            </a:r>
          </a:p>
          <a:p>
            <a:pPr algn="just" fontAlgn="base" hangingPunct="1"/>
            <a:r>
              <a:rPr lang="ru-RU" sz="2200" kern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Отраслевые ограничения: </a:t>
            </a:r>
          </a:p>
          <a:p>
            <a:pPr algn="just" fontAlgn="base" hangingPunct="1"/>
            <a:r>
              <a:rPr lang="ru-RU" sz="2200" b="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отсутствуют</a:t>
            </a:r>
          </a:p>
          <a:p>
            <a:pPr algn="just" fontAlgn="base" hangingPunct="1"/>
            <a:r>
              <a:rPr lang="ru-RU" sz="2200" kern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кредита: </a:t>
            </a:r>
          </a:p>
          <a:p>
            <a:pPr algn="just" fontAlgn="base" hangingPunct="1"/>
            <a:r>
              <a:rPr lang="ru-RU" sz="2200" b="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Инвестиции; оборотные цели; рефинансирование</a:t>
            </a:r>
          </a:p>
          <a:p>
            <a:pPr algn="just" fontAlgn="base" hangingPunct="1"/>
            <a:r>
              <a:rPr lang="ru-RU" sz="2200" kern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Сумма кредита:</a:t>
            </a:r>
          </a:p>
          <a:p>
            <a:pPr algn="just" fontAlgn="base" hangingPunct="1"/>
            <a:r>
              <a:rPr lang="ru-RU" sz="2200" b="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Ограничение отсутствует</a:t>
            </a:r>
          </a:p>
          <a:p>
            <a:pPr algn="just" fontAlgn="base" hangingPunct="1"/>
            <a:r>
              <a:rPr lang="ru-RU" sz="2200" kern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Ставка для клиента: </a:t>
            </a:r>
          </a:p>
          <a:p>
            <a:pPr algn="just" fontAlgn="base" hangingPunct="1"/>
            <a:r>
              <a:rPr lang="ru-RU" sz="2200" b="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Ограничение отсутствует</a:t>
            </a:r>
          </a:p>
          <a:p>
            <a:pPr algn="just" fontAlgn="base" hangingPunct="1"/>
            <a:r>
              <a:rPr lang="ru-RU" sz="2200" kern="1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кредитования:</a:t>
            </a:r>
          </a:p>
          <a:p>
            <a:pPr algn="just" fontAlgn="base" hangingPunct="1"/>
            <a:r>
              <a:rPr lang="ru-RU" sz="2200" b="0" dirty="0">
                <a:solidFill>
                  <a:schemeClr val="tx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до 1 года, период доступности кредитов/траншей до 30.09.2020</a:t>
            </a:r>
          </a:p>
        </p:txBody>
      </p:sp>
      <p:sp>
        <p:nvSpPr>
          <p:cNvPr id="9" name="AutoShape 6"/>
          <p:cNvSpPr>
            <a:spLocks/>
          </p:cNvSpPr>
          <p:nvPr/>
        </p:nvSpPr>
        <p:spPr bwMode="auto">
          <a:xfrm>
            <a:off x="12938521" y="2295705"/>
            <a:ext cx="10547352" cy="1024327"/>
          </a:xfrm>
          <a:prstGeom prst="roundRect">
            <a:avLst>
              <a:gd name="adj" fmla="val 16699"/>
            </a:avLst>
          </a:prstGeom>
          <a:solidFill>
            <a:srgbClr val="00B3E1"/>
          </a:solidFill>
          <a:ln>
            <a:solidFill>
              <a:srgbClr val="0DC3EC"/>
            </a:solidFill>
          </a:ln>
        </p:spPr>
        <p:txBody>
          <a:bodyPr lIns="0" tIns="0" rIns="0" bIns="0" anchor="ctr"/>
          <a:lstStyle/>
          <a:p>
            <a:pPr fontAlgn="base" hangingPunct="1"/>
            <a:r>
              <a:rPr lang="ru-RU" sz="2400" kern="1200" dirty="0">
                <a:solidFill>
                  <a:srgbClr val="FFFFFF"/>
                </a:solidFill>
                <a:cs typeface="Calibri" panose="020F0502020204030204" pitchFamily="34" charset="0"/>
              </a:rPr>
              <a:t>ПРОГРАММА БАНКА РОССИИ В ЦЕЛЯХ ПОДДЕРЖАНИЯ ОБЪЕМОВ КРЕДИТОВАНИЯ МСП</a:t>
            </a:r>
          </a:p>
        </p:txBody>
      </p:sp>
      <p:sp>
        <p:nvSpPr>
          <p:cNvPr id="10" name="ЗАГОЛОВОК…"/>
          <p:cNvSpPr txBox="1"/>
          <p:nvPr/>
        </p:nvSpPr>
        <p:spPr>
          <a:xfrm>
            <a:off x="1930400" y="559181"/>
            <a:ext cx="21697696" cy="915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 defTabSz="457200">
              <a:lnSpc>
                <a:spcPct val="80000"/>
              </a:lnSpc>
              <a:defRPr sz="9400" cap="all" spc="-376">
                <a:latin typeface="Arial"/>
                <a:ea typeface="Arial"/>
                <a:cs typeface="Arial"/>
                <a:sym typeface="Arial"/>
              </a:defRPr>
            </a:pPr>
            <a:r>
              <a:rPr lang="ru-RU" sz="6600" cap="all" spc="-376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ИНЫЕ ГОСУДАРСТВЕННЫЕ ПРОГРАММЫ ПОДДЕРЖКИ</a:t>
            </a:r>
          </a:p>
        </p:txBody>
      </p:sp>
    </p:spTree>
    <p:extLst>
      <p:ext uri="{BB962C8B-B14F-4D97-AF65-F5344CB8AC3E}">
        <p14:creationId xmlns:p14="http://schemas.microsoft.com/office/powerpoint/2010/main" val="287561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A2520585-EC40-4881-ABCC-7E3B2F5C1F6E}"/>
              </a:ext>
            </a:extLst>
          </p:cNvPr>
          <p:cNvSpPr/>
          <p:nvPr/>
        </p:nvSpPr>
        <p:spPr>
          <a:xfrm>
            <a:off x="1948687" y="11612913"/>
            <a:ext cx="19375121" cy="143230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20" name="Равнобедренный треугольник 19">
            <a:extLst>
              <a:ext uri="{FF2B5EF4-FFF2-40B4-BE49-F238E27FC236}">
                <a16:creationId xmlns:a16="http://schemas.microsoft.com/office/drawing/2014/main" id="{DAA0D292-7ACD-48C4-8F6C-A3D268AD5932}"/>
              </a:ext>
            </a:extLst>
          </p:cNvPr>
          <p:cNvSpPr/>
          <p:nvPr/>
        </p:nvSpPr>
        <p:spPr>
          <a:xfrm>
            <a:off x="2211686" y="10779729"/>
            <a:ext cx="1343622" cy="978218"/>
          </a:xfrm>
          <a:prstGeom prst="triangle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endParaRPr lang="ru-RU" sz="3200" b="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54" name="Прямоугольник"/>
          <p:cNvSpPr/>
          <p:nvPr/>
        </p:nvSpPr>
        <p:spPr>
          <a:xfrm>
            <a:off x="-242293" y="-794"/>
            <a:ext cx="1343622" cy="13717588"/>
          </a:xfrm>
          <a:prstGeom prst="rect">
            <a:avLst/>
          </a:prstGeom>
          <a:solidFill>
            <a:srgbClr val="51B0D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ЗАГОЛОВОК…"/>
          <p:cNvSpPr txBox="1"/>
          <p:nvPr/>
        </p:nvSpPr>
        <p:spPr>
          <a:xfrm>
            <a:off x="1930400" y="559181"/>
            <a:ext cx="20143076" cy="915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 defTabSz="457200">
              <a:lnSpc>
                <a:spcPct val="80000"/>
              </a:lnSpc>
              <a:defRPr sz="9400" cap="all" spc="-376">
                <a:latin typeface="Arial"/>
                <a:ea typeface="Arial"/>
                <a:cs typeface="Arial"/>
                <a:sym typeface="Arial"/>
              </a:defRPr>
            </a:pPr>
            <a:r>
              <a:rPr lang="ru-RU" sz="6600" dirty="0">
                <a:latin typeface="Arial" panose="020B0604020202020204" pitchFamily="34" charset="0"/>
                <a:cs typeface="Arial" panose="020B0604020202020204" pitchFamily="34" charset="0"/>
              </a:rPr>
              <a:t>Программы поддержки частных клиентов</a:t>
            </a:r>
            <a:endParaRPr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/>
          <p:cNvSpPr txBox="1"/>
          <p:nvPr/>
        </p:nvSpPr>
        <p:spPr>
          <a:xfrm>
            <a:off x="1930400" y="2922776"/>
            <a:ext cx="20720050" cy="706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457200">
              <a:lnSpc>
                <a:spcPct val="120000"/>
              </a:lnSpc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360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Для заемщиков по ипотеке, кредитам наличными и пользователей кредитных карт</a:t>
            </a:r>
            <a:endParaRPr sz="3600" dirty="0">
              <a:solidFill>
                <a:srgbClr val="51B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7" name="ЗАГОЛОВОК…"/>
          <p:cNvSpPr txBox="1"/>
          <p:nvPr/>
        </p:nvSpPr>
        <p:spPr>
          <a:xfrm>
            <a:off x="1930400" y="2050773"/>
            <a:ext cx="13194390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 defTabSz="457200">
              <a:lnSpc>
                <a:spcPct val="80000"/>
              </a:lnSpc>
              <a:defRPr sz="5000" cap="all" spc="-200">
                <a:latin typeface="Arial"/>
                <a:ea typeface="Arial"/>
                <a:cs typeface="Arial"/>
                <a:sym typeface="Arial"/>
              </a:defRPr>
            </a:pP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Кредитные каникулы (106-ФЗ)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/>
          <p:cNvSpPr txBox="1"/>
          <p:nvPr/>
        </p:nvSpPr>
        <p:spPr>
          <a:xfrm>
            <a:off x="3253919" y="4086822"/>
            <a:ext cx="9738181" cy="36812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457200">
              <a:lnSpc>
                <a:spcPct val="120000"/>
              </a:lnSpc>
              <a:buClr>
                <a:srgbClr val="51B0DC"/>
              </a:buClr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800" b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Условия участия в программе:</a:t>
            </a:r>
          </a:p>
          <a:p>
            <a:pPr marL="457200" indent="-457200" algn="l" defTabSz="457200">
              <a:lnSpc>
                <a:spcPct val="12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30% и более снижение среднемесячного дохода, рассчитанного за месяц, предшествующий месяцу обращения заемщика, по сравнению со среднемесячным доходом (совокупным среднемесячным доходом заемщиков) за 2019 год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457200" indent="-457200" algn="l" defTabSz="457200">
              <a:lnSpc>
                <a:spcPct val="12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b="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длительная болезнь (более месяца).</a:t>
            </a:r>
          </a:p>
          <a:p>
            <a:pPr marL="342900" indent="-342900" algn="l" defTabSz="457200">
              <a:lnSpc>
                <a:spcPct val="12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defTabSz="457200">
              <a:lnSpc>
                <a:spcPct val="120000"/>
              </a:lnSpc>
              <a:buClr>
                <a:srgbClr val="51B0DC"/>
              </a:buClr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Продолжительность каникул – до 6 месяцев</a:t>
            </a:r>
          </a:p>
        </p:txBody>
      </p:sp>
      <p:sp>
        <p:nvSpPr>
          <p:cNvPr id="8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/>
          <p:cNvSpPr txBox="1"/>
          <p:nvPr/>
        </p:nvSpPr>
        <p:spPr>
          <a:xfrm>
            <a:off x="3253920" y="8318501"/>
            <a:ext cx="10319693" cy="254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457200">
              <a:lnSpc>
                <a:spcPct val="120000"/>
              </a:lnSpc>
              <a:buClr>
                <a:srgbClr val="51B0DC"/>
              </a:buClr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800" b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Сумма кредита:</a:t>
            </a:r>
          </a:p>
          <a:p>
            <a:pPr marL="457200" indent="-457200" algn="l">
              <a:buClr>
                <a:srgbClr val="51B0DC"/>
              </a:buClr>
              <a:buFont typeface="Arial" panose="020B0604020202020204" pitchFamily="34" charset="0"/>
              <a:buChar char="•"/>
            </a:pPr>
            <a:r>
              <a:rPr lang="ru-RU" sz="2400" b="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ипотека — 4 500 000 рублей (Москва), 3 000 000 (Подмосковье, Санкт-Петербург, Дальний Восток), 2 000 000 (другие регионы); </a:t>
            </a:r>
          </a:p>
          <a:p>
            <a:pPr marL="457200" indent="-457200" algn="l">
              <a:buClr>
                <a:srgbClr val="51B0DC"/>
              </a:buClr>
              <a:buFont typeface="Arial" panose="020B0604020202020204" pitchFamily="34" charset="0"/>
              <a:buChar char="•"/>
            </a:pPr>
            <a:r>
              <a:rPr lang="ru-RU" sz="2400" b="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потребительские кредиты — 250 000 рублей;</a:t>
            </a:r>
          </a:p>
          <a:p>
            <a:pPr marL="457200" indent="-457200" algn="l">
              <a:buClr>
                <a:srgbClr val="51B0DC"/>
              </a:buClr>
              <a:buFont typeface="Arial" panose="020B0604020202020204" pitchFamily="34" charset="0"/>
              <a:buChar char="•"/>
            </a:pPr>
            <a:r>
              <a:rPr lang="ru-RU" sz="2400" b="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кредитные карты — 100 000 рублей.</a:t>
            </a:r>
          </a:p>
          <a:p>
            <a:pPr marL="342900" indent="-342900" algn="l" defTabSz="457200">
              <a:lnSpc>
                <a:spcPct val="12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/>
          <p:cNvSpPr txBox="1"/>
          <p:nvPr/>
        </p:nvSpPr>
        <p:spPr>
          <a:xfrm>
            <a:off x="15124790" y="4086822"/>
            <a:ext cx="8420101" cy="3746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457200">
              <a:lnSpc>
                <a:spcPct val="120000"/>
              </a:lnSpc>
              <a:buClr>
                <a:srgbClr val="51B0DC"/>
              </a:buClr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Необходимые документы: </a:t>
            </a:r>
          </a:p>
          <a:p>
            <a:pPr marL="457200" indent="-457200" algn="l" defTabSz="457200">
              <a:lnSpc>
                <a:spcPct val="12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заявление (требование);</a:t>
            </a:r>
          </a:p>
          <a:p>
            <a:pPr marL="457200" indent="-457200" algn="l" defTabSz="457200">
              <a:lnSpc>
                <a:spcPct val="12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листок нетрудоспособности;</a:t>
            </a:r>
          </a:p>
          <a:p>
            <a:pPr marL="457200" indent="-457200" algn="l" defTabSz="457200">
              <a:lnSpc>
                <a:spcPct val="12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справка 2 НДФЛ / справка в свободной форме / выписка из регистра получателей государственных услуг в сфере занятости населения — физических лиц о регистрации гражданина в качестве безработного / трудовую книжку, паспорт.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/>
          <p:cNvSpPr txBox="1"/>
          <p:nvPr/>
        </p:nvSpPr>
        <p:spPr>
          <a:xfrm>
            <a:off x="2359421" y="11823825"/>
            <a:ext cx="15176500" cy="9391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457200">
              <a:lnSpc>
                <a:spcPct val="120000"/>
              </a:lnSpc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Подробную информацию об условиях программ и о том, как подать заявление, </a:t>
            </a:r>
            <a:br>
              <a:rPr lang="ru-RU" sz="24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можно узнать по телефону </a:t>
            </a:r>
            <a:r>
              <a:rPr lang="ru-RU" sz="2400" dirty="0">
                <a:solidFill>
                  <a:srgbClr val="51B0DC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8 800 444-44-00</a:t>
            </a:r>
            <a:r>
              <a:rPr lang="ru-RU" sz="2400" dirty="0">
                <a:solidFill>
                  <a:srgbClr val="51B0DC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или на сайте банка </a:t>
            </a:r>
            <a:r>
              <a:rPr lang="en-US" sz="240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https://www.open.ru/important</a:t>
            </a:r>
            <a:r>
              <a:rPr lang="ru-RU" sz="240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2000" dirty="0">
              <a:solidFill>
                <a:srgbClr val="51B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DDFF9A0-2289-469F-836A-1BF056BB3B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573613" y="4229126"/>
            <a:ext cx="1254504" cy="140533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92021EF-AD3D-4A07-BFA5-72CE2C87A1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52095" y="4229126"/>
            <a:ext cx="1011067" cy="101106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CBE1989-F4E2-43D0-A561-C8FEC32A2B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30400" y="8487780"/>
            <a:ext cx="1011067" cy="101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98469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0A6BF42-4CA7-4204-B57B-8702ACE1F8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52"/>
          <a:stretch/>
        </p:blipFill>
        <p:spPr>
          <a:xfrm>
            <a:off x="10953750" y="3178499"/>
            <a:ext cx="13430249" cy="10537501"/>
          </a:xfrm>
          <a:prstGeom prst="rect">
            <a:avLst/>
          </a:prstGeom>
        </p:spPr>
      </p:pic>
      <p:sp>
        <p:nvSpPr>
          <p:cNvPr id="154" name="Прямоугольник"/>
          <p:cNvSpPr/>
          <p:nvPr/>
        </p:nvSpPr>
        <p:spPr>
          <a:xfrm>
            <a:off x="-242293" y="-794"/>
            <a:ext cx="1343622" cy="13717588"/>
          </a:xfrm>
          <a:prstGeom prst="rect">
            <a:avLst/>
          </a:prstGeom>
          <a:solidFill>
            <a:srgbClr val="51B0DC"/>
          </a:solidFill>
          <a:ln w="12700">
            <a:miter lim="400000"/>
          </a:ln>
        </p:spPr>
        <p:txBody>
          <a:bodyPr lIns="0" tIns="0" rIns="0" bIns="0" anchor="t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ЗАГОЛОВОК…"/>
          <p:cNvSpPr txBox="1"/>
          <p:nvPr/>
        </p:nvSpPr>
        <p:spPr>
          <a:xfrm>
            <a:off x="1930400" y="559181"/>
            <a:ext cx="20143076" cy="915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457200">
              <a:lnSpc>
                <a:spcPct val="80000"/>
              </a:lnSpc>
              <a:defRPr sz="9400" cap="all" spc="-376">
                <a:latin typeface="Arial"/>
                <a:ea typeface="Arial"/>
                <a:cs typeface="Arial"/>
                <a:sym typeface="Arial"/>
              </a:defRPr>
            </a:pPr>
            <a:r>
              <a:rPr lang="ru-RU" sz="6600" dirty="0">
                <a:latin typeface="Arial" panose="020B0604020202020204" pitchFamily="34" charset="0"/>
                <a:cs typeface="Arial" panose="020B0604020202020204" pitchFamily="34" charset="0"/>
              </a:rPr>
              <a:t>Программы поддержки частных клиентов</a:t>
            </a:r>
            <a:endParaRPr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Lorem Ipsum - это текст-«рыба&quot;…"/>
          <p:cNvSpPr txBox="1"/>
          <p:nvPr/>
        </p:nvSpPr>
        <p:spPr>
          <a:xfrm>
            <a:off x="1930400" y="3405091"/>
            <a:ext cx="11957050" cy="665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marL="463020" indent="-463020" algn="l" defTabSz="457200">
              <a:lnSpc>
                <a:spcPct val="140000"/>
              </a:lnSpc>
              <a:buClr>
                <a:srgbClr val="51B0DC"/>
              </a:buClr>
              <a:buSzPct val="12500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80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«Ипотечные каникулы» </a:t>
            </a:r>
            <a:r>
              <a:rPr lang="ru-RU" sz="2800" b="0" dirty="0">
                <a:latin typeface="Arial" panose="020B0604020202020204" pitchFamily="34" charset="0"/>
                <a:cs typeface="Arial" panose="020B0604020202020204" pitchFamily="34" charset="0"/>
              </a:rPr>
              <a:t>в рамках закона 76-ФЗ от 2019 г.</a:t>
            </a:r>
          </a:p>
          <a:p>
            <a:pPr marL="463020" indent="-463020" algn="l" defTabSz="457200">
              <a:lnSpc>
                <a:spcPct val="140000"/>
              </a:lnSpc>
              <a:buClr>
                <a:srgbClr val="51B0DC"/>
              </a:buClr>
              <a:buSzPct val="12500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endParaRPr lang="ru-RU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3020" indent="-463020" algn="l" defTabSz="457200">
              <a:lnSpc>
                <a:spcPct val="140000"/>
              </a:lnSpc>
              <a:buClr>
                <a:srgbClr val="51B0DC"/>
              </a:buClr>
              <a:buSzPct val="12500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800" b="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«Отсрочка платежа» </a:t>
            </a:r>
            <a:r>
              <a:rPr lang="ru-RU" sz="2800" b="0" dirty="0">
                <a:latin typeface="Arial" panose="020B0604020202020204" pitchFamily="34" charset="0"/>
                <a:cs typeface="Arial" panose="020B0604020202020204" pitchFamily="34" charset="0"/>
              </a:rPr>
              <a:t>на 1 месяц (если по договору ранее не допускались просрочки платежей) и </a:t>
            </a:r>
            <a:r>
              <a:rPr lang="ru-RU" sz="2800" b="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«Перенос платежа» </a:t>
            </a:r>
            <a:r>
              <a:rPr lang="ru-RU" sz="2800" b="0" dirty="0">
                <a:latin typeface="Arial" panose="020B0604020202020204" pitchFamily="34" charset="0"/>
                <a:cs typeface="Arial" panose="020B0604020202020204" pitchFamily="34" charset="0"/>
              </a:rPr>
              <a:t>(возможность изменить число месяца, в которое осуществляется списание платежа)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0" dirty="0">
                <a:latin typeface="Arial" panose="020B0604020202020204" pitchFamily="34" charset="0"/>
                <a:cs typeface="Arial" panose="020B0604020202020204" pitchFamily="34" charset="0"/>
              </a:rPr>
              <a:t>по кредитам наличными </a:t>
            </a:r>
          </a:p>
          <a:p>
            <a:pPr marL="463020" indent="-463020" algn="l" defTabSz="457200">
              <a:lnSpc>
                <a:spcPct val="140000"/>
              </a:lnSpc>
              <a:buClr>
                <a:srgbClr val="51B0DC"/>
              </a:buClr>
              <a:buSzPct val="12500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endParaRPr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3020" indent="-463020" algn="l" defTabSz="457200">
              <a:lnSpc>
                <a:spcPct val="140000"/>
              </a:lnSpc>
              <a:buClr>
                <a:srgbClr val="51B0DC"/>
              </a:buClr>
              <a:buSzPct val="12500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800" b="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Обслуживание карт с истекшим сроком действия </a:t>
            </a:r>
            <a:r>
              <a:rPr lang="en-US" sz="2800" b="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ru-RU" sz="2800" b="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0" dirty="0">
                <a:latin typeface="Arial" panose="020B0604020202020204" pitchFamily="34" charset="0"/>
                <a:cs typeface="Arial" panose="020B0604020202020204" pitchFamily="34" charset="0"/>
              </a:rPr>
              <a:t>действительно для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держателей кредитных и дебетовых карт платежных систем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Visa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,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Mastercard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и МИР, срок действия которых завершился в марте этого года.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…">
            <a:extLst>
              <a:ext uri="{FF2B5EF4-FFF2-40B4-BE49-F238E27FC236}">
                <a16:creationId xmlns:a16="http://schemas.microsoft.com/office/drawing/2014/main" id="{D7EFC550-4483-4657-8044-E46A71E5B442}"/>
              </a:ext>
            </a:extLst>
          </p:cNvPr>
          <p:cNvSpPr txBox="1"/>
          <p:nvPr/>
        </p:nvSpPr>
        <p:spPr>
          <a:xfrm>
            <a:off x="1930400" y="2050773"/>
            <a:ext cx="13194390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>
            <a:spAutoFit/>
          </a:bodyPr>
          <a:lstStyle/>
          <a:p>
            <a:pPr algn="l" defTabSz="457200">
              <a:lnSpc>
                <a:spcPct val="80000"/>
              </a:lnSpc>
              <a:defRPr sz="5000" cap="all" spc="-200">
                <a:latin typeface="Arial"/>
                <a:ea typeface="Arial"/>
                <a:cs typeface="Arial"/>
                <a:sym typeface="Arial"/>
              </a:defRPr>
            </a:pP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Дополнительные меры поддержки</a:t>
            </a:r>
          </a:p>
        </p:txBody>
      </p:sp>
    </p:spTree>
    <p:extLst>
      <p:ext uri="{BB962C8B-B14F-4D97-AF65-F5344CB8AC3E}">
        <p14:creationId xmlns:p14="http://schemas.microsoft.com/office/powerpoint/2010/main" val="28027167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0A6BF42-4CA7-4204-B57B-8702ACE1F8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52"/>
          <a:stretch/>
        </p:blipFill>
        <p:spPr>
          <a:xfrm>
            <a:off x="10953750" y="3178499"/>
            <a:ext cx="13430249" cy="10537501"/>
          </a:xfrm>
          <a:prstGeom prst="rect">
            <a:avLst/>
          </a:prstGeom>
        </p:spPr>
      </p:pic>
      <p:sp>
        <p:nvSpPr>
          <p:cNvPr id="154" name="Прямоугольник"/>
          <p:cNvSpPr/>
          <p:nvPr/>
        </p:nvSpPr>
        <p:spPr>
          <a:xfrm>
            <a:off x="-242293" y="-794"/>
            <a:ext cx="1343622" cy="13717588"/>
          </a:xfrm>
          <a:prstGeom prst="rect">
            <a:avLst/>
          </a:prstGeom>
          <a:solidFill>
            <a:srgbClr val="51B0DC"/>
          </a:solidFill>
          <a:ln w="12700">
            <a:miter lim="400000"/>
          </a:ln>
        </p:spPr>
        <p:txBody>
          <a:bodyPr lIns="0" tIns="0" rIns="0" bIns="0" anchor="t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ЗАГОЛОВОК…"/>
          <p:cNvSpPr txBox="1"/>
          <p:nvPr/>
        </p:nvSpPr>
        <p:spPr>
          <a:xfrm>
            <a:off x="1930400" y="559181"/>
            <a:ext cx="20143076" cy="915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457200">
              <a:lnSpc>
                <a:spcPct val="80000"/>
              </a:lnSpc>
              <a:defRPr sz="9400" cap="all" spc="-376">
                <a:latin typeface="Arial"/>
                <a:ea typeface="Arial"/>
                <a:cs typeface="Arial"/>
                <a:sym typeface="Arial"/>
              </a:defRPr>
            </a:pPr>
            <a:r>
              <a:rPr lang="ru-RU" sz="6600" dirty="0">
                <a:latin typeface="Arial" panose="020B0604020202020204" pitchFamily="34" charset="0"/>
                <a:cs typeface="Arial" panose="020B0604020202020204" pitchFamily="34" charset="0"/>
              </a:rPr>
              <a:t>Программы поддержки частных клиентов</a:t>
            </a:r>
            <a:endParaRPr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…">
            <a:extLst>
              <a:ext uri="{FF2B5EF4-FFF2-40B4-BE49-F238E27FC236}">
                <a16:creationId xmlns:a16="http://schemas.microsoft.com/office/drawing/2014/main" id="{D7EFC550-4483-4657-8044-E46A71E5B442}"/>
              </a:ext>
            </a:extLst>
          </p:cNvPr>
          <p:cNvSpPr txBox="1"/>
          <p:nvPr/>
        </p:nvSpPr>
        <p:spPr>
          <a:xfrm>
            <a:off x="1930400" y="2050773"/>
            <a:ext cx="13194390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>
            <a:spAutoFit/>
          </a:bodyPr>
          <a:lstStyle/>
          <a:p>
            <a:pPr algn="l" defTabSz="457200">
              <a:lnSpc>
                <a:spcPct val="80000"/>
              </a:lnSpc>
              <a:defRPr sz="5000" cap="all" spc="-200">
                <a:latin typeface="Arial"/>
                <a:ea typeface="Arial"/>
                <a:cs typeface="Arial"/>
                <a:sym typeface="Arial"/>
              </a:defRPr>
            </a:pP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Доставка банковских карт на дом</a:t>
            </a:r>
          </a:p>
        </p:txBody>
      </p:sp>
      <p:sp>
        <p:nvSpPr>
          <p:cNvPr id="7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/>
          <p:cNvSpPr txBox="1"/>
          <p:nvPr/>
        </p:nvSpPr>
        <p:spPr>
          <a:xfrm>
            <a:off x="3621638" y="3178499"/>
            <a:ext cx="8420101" cy="1653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457200">
              <a:lnSpc>
                <a:spcPct val="120000"/>
              </a:lnSpc>
              <a:buClr>
                <a:srgbClr val="51B0DC"/>
              </a:buClr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Доставка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  <a:sym typeface="Arial"/>
                <a:hlinkClick r:id="rId3"/>
              </a:rPr>
              <a:t>банковских карт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на дом клиентам, находящимся на самоизоляции: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  <a:sym typeface="Arial"/>
                <a:hlinkClick r:id="rId4"/>
              </a:rPr>
              <a:t>https://www.open.ru/cards/opencard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DDFF9A0-2289-469F-836A-1BF056BB3B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70461" y="3320803"/>
            <a:ext cx="1254504" cy="1405339"/>
          </a:xfrm>
          <a:prstGeom prst="rect">
            <a:avLst/>
          </a:prstGeom>
        </p:spPr>
      </p:pic>
      <p:sp>
        <p:nvSpPr>
          <p:cNvPr id="9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/>
          <p:cNvSpPr txBox="1"/>
          <p:nvPr/>
        </p:nvSpPr>
        <p:spPr>
          <a:xfrm>
            <a:off x="3581837" y="5238376"/>
            <a:ext cx="9720694" cy="2392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457200">
              <a:lnSpc>
                <a:spcPct val="120000"/>
              </a:lnSpc>
              <a:buClr>
                <a:srgbClr val="51B0DC"/>
              </a:buClr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Три шага к новой карте: </a:t>
            </a:r>
          </a:p>
          <a:p>
            <a:pPr marL="457200" indent="-457200" algn="l" defTabSz="457200">
              <a:lnSpc>
                <a:spcPct val="12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Заполните анкету на сайте. Это займёт не более 5 минут.</a:t>
            </a:r>
          </a:p>
          <a:p>
            <a:pPr marL="457200" indent="-457200" algn="l" defTabSz="457200">
              <a:lnSpc>
                <a:spcPct val="12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Бесплатно доставим карту в </a:t>
            </a: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  <a:sym typeface="Arial"/>
                <a:hlinkClick r:id="rId3"/>
              </a:rPr>
              <a:t>28 городах</a:t>
            </a: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или получите её в офисе.</a:t>
            </a:r>
          </a:p>
          <a:p>
            <a:pPr marL="457200" indent="-457200" algn="l" defTabSz="457200">
              <a:lnSpc>
                <a:spcPct val="12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Активируйте карту и пользуйтесь с удовольствием.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/>
          <p:cNvSpPr txBox="1"/>
          <p:nvPr/>
        </p:nvSpPr>
        <p:spPr>
          <a:xfrm>
            <a:off x="3564350" y="9941528"/>
            <a:ext cx="9738181" cy="1834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457200">
              <a:lnSpc>
                <a:spcPct val="120000"/>
              </a:lnSpc>
              <a:buClr>
                <a:srgbClr val="51B0DC"/>
              </a:buClr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Все привычные банковские операции в удобном мобильном приложении </a:t>
            </a: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  <a:sym typeface="Arial"/>
                <a:hlinkClick r:id="rId7"/>
              </a:rPr>
              <a:t>app.open.ru</a:t>
            </a:r>
            <a:r>
              <a:rPr lang="en-US" sz="2400" b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и интернет-банке </a:t>
            </a: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  <a:sym typeface="Arial"/>
                <a:hlinkClick r:id="rId8" action="ppaction://hlinkfile"/>
              </a:rPr>
              <a:t>ib.open.ru</a:t>
            </a: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 оплата услуг и счетов, денежные переводы без комиссии, открытие вкладов и счетов, обмен валюты и многое другое.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92021EF-AD3D-4A07-BFA5-72CE2C87A1D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262526" y="10083832"/>
            <a:ext cx="1011067" cy="1011067"/>
          </a:xfrm>
          <a:prstGeom prst="rect">
            <a:avLst/>
          </a:prstGeom>
        </p:spPr>
      </p:pic>
      <p:sp>
        <p:nvSpPr>
          <p:cNvPr id="13" name="ЗАГОЛОВОК…">
            <a:extLst>
              <a:ext uri="{FF2B5EF4-FFF2-40B4-BE49-F238E27FC236}">
                <a16:creationId xmlns:a16="http://schemas.microsoft.com/office/drawing/2014/main" id="{D7EFC550-4483-4657-8044-E46A71E5B442}"/>
              </a:ext>
            </a:extLst>
          </p:cNvPr>
          <p:cNvSpPr txBox="1"/>
          <p:nvPr/>
        </p:nvSpPr>
        <p:spPr>
          <a:xfrm>
            <a:off x="2184291" y="8753692"/>
            <a:ext cx="13194390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>
            <a:spAutoFit/>
          </a:bodyPr>
          <a:lstStyle/>
          <a:p>
            <a:pPr algn="l" defTabSz="457200">
              <a:lnSpc>
                <a:spcPct val="80000"/>
              </a:lnSpc>
              <a:defRPr sz="5000" cap="all" spc="-200">
                <a:latin typeface="Arial"/>
                <a:ea typeface="Arial"/>
                <a:cs typeface="Arial"/>
                <a:sym typeface="Arial"/>
              </a:defRPr>
            </a:pP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онлайн-сервисы банка</a:t>
            </a:r>
          </a:p>
        </p:txBody>
      </p:sp>
    </p:spTree>
    <p:extLst>
      <p:ext uri="{BB962C8B-B14F-4D97-AF65-F5344CB8AC3E}">
        <p14:creationId xmlns:p14="http://schemas.microsoft.com/office/powerpoint/2010/main" val="113922264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9F9AC36-64AE-40AF-B3D7-E19FCF48F208}"/>
              </a:ext>
            </a:extLst>
          </p:cNvPr>
          <p:cNvSpPr/>
          <p:nvPr/>
        </p:nvSpPr>
        <p:spPr>
          <a:xfrm>
            <a:off x="12051792" y="3865606"/>
            <a:ext cx="11042669" cy="401652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1" name="Равнобедренный треугольник 10">
            <a:extLst>
              <a:ext uri="{FF2B5EF4-FFF2-40B4-BE49-F238E27FC236}">
                <a16:creationId xmlns:a16="http://schemas.microsoft.com/office/drawing/2014/main" id="{4131550A-96B0-4DD1-B77E-D867D23BEF17}"/>
              </a:ext>
            </a:extLst>
          </p:cNvPr>
          <p:cNvSpPr/>
          <p:nvPr/>
        </p:nvSpPr>
        <p:spPr>
          <a:xfrm rot="16200000">
            <a:off x="10934973" y="6147595"/>
            <a:ext cx="1343622" cy="978218"/>
          </a:xfrm>
          <a:prstGeom prst="triangle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endParaRPr lang="ru-RU" sz="3200" b="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54" name="Прямоугольник"/>
          <p:cNvSpPr/>
          <p:nvPr/>
        </p:nvSpPr>
        <p:spPr>
          <a:xfrm>
            <a:off x="-242293" y="-794"/>
            <a:ext cx="1343622" cy="13717588"/>
          </a:xfrm>
          <a:prstGeom prst="rect">
            <a:avLst/>
          </a:prstGeom>
          <a:solidFill>
            <a:srgbClr val="51B0D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ЗАГОЛОВОК…"/>
          <p:cNvSpPr txBox="1"/>
          <p:nvPr/>
        </p:nvSpPr>
        <p:spPr>
          <a:xfrm>
            <a:off x="1930400" y="559181"/>
            <a:ext cx="20143076" cy="915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 defTabSz="457200">
              <a:lnSpc>
                <a:spcPct val="80000"/>
              </a:lnSpc>
              <a:defRPr sz="9400" cap="all" spc="-376">
                <a:latin typeface="Arial"/>
                <a:ea typeface="Arial"/>
                <a:cs typeface="Arial"/>
                <a:sym typeface="Arial"/>
              </a:defRPr>
            </a:pPr>
            <a:r>
              <a:rPr lang="ru-RU" sz="6600" dirty="0">
                <a:latin typeface="Arial" panose="020B0604020202020204" pitchFamily="34" charset="0"/>
                <a:cs typeface="Arial" panose="020B0604020202020204" pitchFamily="34" charset="0"/>
              </a:rPr>
              <a:t>МЕРЫ ПОДДЕРЖКИ БИЗНЕСА</a:t>
            </a:r>
            <a:endParaRPr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/>
          <p:cNvSpPr txBox="1"/>
          <p:nvPr/>
        </p:nvSpPr>
        <p:spPr>
          <a:xfrm>
            <a:off x="2139950" y="8523942"/>
            <a:ext cx="20954511" cy="3426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457200">
              <a:lnSpc>
                <a:spcPct val="200000"/>
              </a:lnSpc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Мы предлагаем клиентам отсрочку кредитных платежей </a:t>
            </a:r>
            <a:b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</a:br>
            <a:r>
              <a:rPr lang="ru-RU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по основному долгу и процентам на шесть месяцев</a:t>
            </a:r>
            <a:b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</a:br>
            <a:r>
              <a:rPr lang="ru-RU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Без проведения финансового анализа деятельности компании.</a:t>
            </a:r>
            <a:endParaRPr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/>
          <p:cNvSpPr txBox="1"/>
          <p:nvPr/>
        </p:nvSpPr>
        <p:spPr>
          <a:xfrm>
            <a:off x="14276889" y="4436640"/>
            <a:ext cx="8437993" cy="26879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457200">
              <a:lnSpc>
                <a:spcPct val="120000"/>
              </a:lnSpc>
              <a:buClr>
                <a:srgbClr val="51B0DC"/>
              </a:buClr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Условия кредитных каникул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342900" indent="-342900" algn="l" defTabSz="457200">
              <a:lnSpc>
                <a:spcPct val="12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Длительность — до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6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месяцев</a:t>
            </a:r>
          </a:p>
          <a:p>
            <a:pPr marL="342900" indent="-342900" algn="l" defTabSz="457200">
              <a:lnSpc>
                <a:spcPct val="12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Распространяются на все виды кредитов</a:t>
            </a:r>
          </a:p>
          <a:p>
            <a:pPr marL="342900" indent="-342900" algn="l" defTabSz="457200">
              <a:lnSpc>
                <a:spcPct val="12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Без предоставления финансовой отчетности</a:t>
            </a:r>
          </a:p>
          <a:p>
            <a:pPr marL="342900" indent="-342900" algn="l" defTabSz="457200">
              <a:lnSpc>
                <a:spcPct val="12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Без оценки залога</a:t>
            </a:r>
            <a:endParaRPr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D919544-041E-4ABE-890D-58E4D958F6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886243" y="4626647"/>
            <a:ext cx="1011067" cy="1011067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E7317325-6054-4CE8-A2B8-22E689FFCAA5}"/>
              </a:ext>
            </a:extLst>
          </p:cNvPr>
          <p:cNvGrpSpPr/>
          <p:nvPr/>
        </p:nvGrpSpPr>
        <p:grpSpPr>
          <a:xfrm>
            <a:off x="2139950" y="4626647"/>
            <a:ext cx="9710674" cy="3241757"/>
            <a:chOff x="7490070" y="4297757"/>
            <a:chExt cx="4683873" cy="3241757"/>
          </a:xfrm>
        </p:grpSpPr>
        <p:sp>
          <p:nvSpPr>
            <p:cNvPr id="13" name="ЗАГОЛОВОК…">
              <a:extLst>
                <a:ext uri="{FF2B5EF4-FFF2-40B4-BE49-F238E27FC236}">
                  <a16:creationId xmlns:a16="http://schemas.microsoft.com/office/drawing/2014/main" id="{45ADD05D-5702-4A8A-9B7A-712F4183FC02}"/>
                </a:ext>
              </a:extLst>
            </p:cNvPr>
            <p:cNvSpPr txBox="1"/>
            <p:nvPr/>
          </p:nvSpPr>
          <p:spPr>
            <a:xfrm>
              <a:off x="8050199" y="4297757"/>
              <a:ext cx="1533720" cy="304493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>
              <a:spAutoFit/>
            </a:bodyPr>
            <a:lstStyle/>
            <a:p>
              <a:pPr algn="l" defTabSz="457200">
                <a:lnSpc>
                  <a:spcPct val="80000"/>
                </a:lnSpc>
                <a:defRPr sz="9400" cap="all" spc="-376">
                  <a:latin typeface="Arial"/>
                  <a:ea typeface="Arial"/>
                  <a:cs typeface="Arial"/>
                  <a:sym typeface="Arial"/>
                </a:defRPr>
              </a:pPr>
              <a:r>
                <a:rPr lang="ru-RU" sz="23900" dirty="0">
                  <a:solidFill>
                    <a:srgbClr val="51B0D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sz="2390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ЗАГОЛОВОК…">
              <a:extLst>
                <a:ext uri="{FF2B5EF4-FFF2-40B4-BE49-F238E27FC236}">
                  <a16:creationId xmlns:a16="http://schemas.microsoft.com/office/drawing/2014/main" id="{244CAE78-9085-4A14-818A-AF47031595C1}"/>
                </a:ext>
              </a:extLst>
            </p:cNvPr>
            <p:cNvSpPr txBox="1"/>
            <p:nvPr/>
          </p:nvSpPr>
          <p:spPr>
            <a:xfrm>
              <a:off x="9100543" y="5959594"/>
              <a:ext cx="3073400" cy="157992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>
              <a:spAutoFit/>
            </a:bodyPr>
            <a:lstStyle/>
            <a:p>
              <a:pPr algn="l" defTabSz="457200">
                <a:lnSpc>
                  <a:spcPct val="80000"/>
                </a:lnSpc>
                <a:defRPr sz="9400" cap="all" spc="-376">
                  <a:latin typeface="Arial"/>
                  <a:ea typeface="Arial"/>
                  <a:cs typeface="Arial"/>
                  <a:sym typeface="Arial"/>
                </a:defRPr>
              </a:pPr>
              <a:r>
                <a:rPr lang="ru-RU" sz="6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месяцев</a:t>
              </a:r>
              <a:endParaRPr sz="6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ЗАГОЛОВОК…">
              <a:extLst>
                <a:ext uri="{FF2B5EF4-FFF2-40B4-BE49-F238E27FC236}">
                  <a16:creationId xmlns:a16="http://schemas.microsoft.com/office/drawing/2014/main" id="{45F47096-DF8C-40F1-8102-0C59325EC3DC}"/>
                </a:ext>
              </a:extLst>
            </p:cNvPr>
            <p:cNvSpPr txBox="1"/>
            <p:nvPr/>
          </p:nvSpPr>
          <p:spPr>
            <a:xfrm>
              <a:off x="7490070" y="6142474"/>
              <a:ext cx="805457" cy="59503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>
              <a:spAutoFit/>
            </a:bodyPr>
            <a:lstStyle/>
            <a:p>
              <a:pPr algn="l" defTabSz="457200">
                <a:lnSpc>
                  <a:spcPct val="80000"/>
                </a:lnSpc>
                <a:defRPr sz="9400" cap="all" spc="-376">
                  <a:latin typeface="Arial"/>
                  <a:ea typeface="Arial"/>
                  <a:cs typeface="Arial"/>
                  <a:sym typeface="Arial"/>
                </a:defRPr>
              </a:pPr>
              <a:r>
                <a:rPr lang="ru-RU" sz="4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</a:t>
              </a:r>
              <a:endParaRPr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AutoShape 6"/>
          <p:cNvSpPr>
            <a:spLocks/>
          </p:cNvSpPr>
          <p:nvPr/>
        </p:nvSpPr>
        <p:spPr bwMode="auto">
          <a:xfrm>
            <a:off x="1930398" y="1876605"/>
            <a:ext cx="20758152" cy="1024327"/>
          </a:xfrm>
          <a:prstGeom prst="roundRect">
            <a:avLst>
              <a:gd name="adj" fmla="val 16699"/>
            </a:avLst>
          </a:prstGeom>
          <a:solidFill>
            <a:srgbClr val="00B3E1"/>
          </a:solidFill>
          <a:ln>
            <a:solidFill>
              <a:srgbClr val="0DC3EC"/>
            </a:solidFill>
          </a:ln>
        </p:spPr>
        <p:txBody>
          <a:bodyPr lIns="0" tIns="0" rIns="0" bIns="0" anchor="ctr"/>
          <a:lstStyle/>
          <a:p>
            <a:pPr fontAlgn="base" hangingPunct="1"/>
            <a:r>
              <a:rPr lang="ru-RU" sz="4000" kern="1200" dirty="0">
                <a:solidFill>
                  <a:srgbClr val="FFFFFF"/>
                </a:solidFill>
                <a:cs typeface="Calibri" panose="020F0502020204030204" pitchFamily="34" charset="0"/>
              </a:rPr>
              <a:t>КРЕДИТНЫЕ КАНИКУЛЫ ДЛЯ МАЛОГО И СРЕДНЕГО БИЗНЕСА</a:t>
            </a:r>
          </a:p>
        </p:txBody>
      </p:sp>
    </p:spTree>
    <p:extLst>
      <p:ext uri="{BB962C8B-B14F-4D97-AF65-F5344CB8AC3E}">
        <p14:creationId xmlns:p14="http://schemas.microsoft.com/office/powerpoint/2010/main" val="72529393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FE38756-8EAF-4E90-9F27-15591A1E047E}"/>
              </a:ext>
            </a:extLst>
          </p:cNvPr>
          <p:cNvSpPr/>
          <p:nvPr/>
        </p:nvSpPr>
        <p:spPr>
          <a:xfrm>
            <a:off x="1948687" y="11484864"/>
            <a:ext cx="19667729" cy="151285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4" name="Равнобедренный треугольник 13">
            <a:extLst>
              <a:ext uri="{FF2B5EF4-FFF2-40B4-BE49-F238E27FC236}">
                <a16:creationId xmlns:a16="http://schemas.microsoft.com/office/drawing/2014/main" id="{2299B3D1-3503-465D-90A9-79D8C3DEB46D}"/>
              </a:ext>
            </a:extLst>
          </p:cNvPr>
          <p:cNvSpPr/>
          <p:nvPr/>
        </p:nvSpPr>
        <p:spPr>
          <a:xfrm>
            <a:off x="2211686" y="10779729"/>
            <a:ext cx="1343622" cy="978218"/>
          </a:xfrm>
          <a:prstGeom prst="triangle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endParaRPr lang="ru-RU" sz="3200" b="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54" name="Прямоугольник"/>
          <p:cNvSpPr/>
          <p:nvPr/>
        </p:nvSpPr>
        <p:spPr>
          <a:xfrm>
            <a:off x="-242293" y="-794"/>
            <a:ext cx="1343622" cy="13717588"/>
          </a:xfrm>
          <a:prstGeom prst="rect">
            <a:avLst/>
          </a:prstGeom>
          <a:solidFill>
            <a:srgbClr val="51B0D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ЗАГОЛОВОК…"/>
          <p:cNvSpPr txBox="1"/>
          <p:nvPr/>
        </p:nvSpPr>
        <p:spPr>
          <a:xfrm>
            <a:off x="1930400" y="559181"/>
            <a:ext cx="20143076" cy="915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 defTabSz="457200">
              <a:lnSpc>
                <a:spcPct val="80000"/>
              </a:lnSpc>
              <a:defRPr sz="9400" cap="all" spc="-376">
                <a:latin typeface="Arial"/>
                <a:ea typeface="Arial"/>
                <a:cs typeface="Arial"/>
                <a:sym typeface="Arial"/>
              </a:defRPr>
            </a:pPr>
            <a:r>
              <a:rPr lang="ru-RU" sz="6600" dirty="0">
                <a:latin typeface="Arial" panose="020B0604020202020204" pitchFamily="34" charset="0"/>
                <a:cs typeface="Arial" panose="020B0604020202020204" pitchFamily="34" charset="0"/>
              </a:rPr>
              <a:t>МЕРЫ ПОДДЕРЖКИ БИЗНЕСА</a:t>
            </a:r>
            <a:endParaRPr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/>
          <p:cNvSpPr txBox="1"/>
          <p:nvPr/>
        </p:nvSpPr>
        <p:spPr>
          <a:xfrm>
            <a:off x="1948687" y="3431551"/>
            <a:ext cx="21075435" cy="2096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457200">
              <a:lnSpc>
                <a:spcPct val="120000"/>
              </a:lnSpc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360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Мы отменили абонентскую плату на шесть месяцев на основных пакетах услуг, комиссии за ведение счета по стандартным тарифам, за безналичные поступления </a:t>
            </a:r>
            <a:br>
              <a:rPr lang="ru-RU" sz="360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</a:br>
            <a:r>
              <a:rPr lang="ru-RU" sz="360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на расчетные счета и платежи в интернет-банке сверх лимита на пакетах услуг*.</a:t>
            </a:r>
            <a:endParaRPr sz="3600" dirty="0">
              <a:solidFill>
                <a:srgbClr val="51B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/>
          <p:cNvSpPr txBox="1"/>
          <p:nvPr/>
        </p:nvSpPr>
        <p:spPr>
          <a:xfrm>
            <a:off x="1930401" y="5892042"/>
            <a:ext cx="21093722" cy="39953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457200">
              <a:lnSpc>
                <a:spcPct val="150000"/>
              </a:lnSpc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Условия расчетных каникул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342900" indent="-342900" algn="l" defTabSz="457200">
              <a:lnSpc>
                <a:spcPct val="15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Автоматическое подключение к акции</a:t>
            </a:r>
          </a:p>
          <a:p>
            <a:pPr marL="342900" indent="-342900" algn="l" defTabSz="457200">
              <a:lnSpc>
                <a:spcPct val="15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Акция действует до 30 июня</a:t>
            </a:r>
          </a:p>
          <a:p>
            <a:pPr marL="342900" indent="-342900" algn="l" defTabSz="457200">
              <a:lnSpc>
                <a:spcPct val="15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0% — комиссия за безналичные поступления на расчетный счет на пакетах услуг «Первый шаг» и «Быстрый рост»</a:t>
            </a:r>
          </a:p>
          <a:p>
            <a:pPr marL="342900" indent="-342900" algn="l" defTabSz="457200">
              <a:lnSpc>
                <a:spcPct val="15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Бесплатное обслуживание на пакетах услуг «Быстрый рост» и «Свой бизнес»</a:t>
            </a:r>
          </a:p>
          <a:p>
            <a:pPr marL="342900" indent="-342900" algn="l" defTabSz="457200">
              <a:lnSpc>
                <a:spcPct val="15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Без комиссии — выдача денежных средств в кассе для выплат заработной платы для новых и действующих клиентов</a:t>
            </a:r>
          </a:p>
          <a:p>
            <a:pPr marL="342900" indent="-342900" algn="l" defTabSz="457200">
              <a:lnSpc>
                <a:spcPct val="15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Бесплатные платежи в рамках пакетов услуг «Первый шаг», Быстрый рост«, «Свой бизнес».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/>
          <p:cNvSpPr txBox="1"/>
          <p:nvPr/>
        </p:nvSpPr>
        <p:spPr>
          <a:xfrm>
            <a:off x="2310384" y="11757947"/>
            <a:ext cx="17665739" cy="1382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457200">
              <a:lnSpc>
                <a:spcPct val="120000"/>
              </a:lnSpc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Обратитесь к персональному менеджеру или в службу поддержки по телефонам: </a:t>
            </a:r>
            <a:r>
              <a:rPr lang="ru-RU" sz="2400" b="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8 800 444-44-55</a:t>
            </a:r>
            <a:r>
              <a:rPr lang="ru-RU" sz="2400" b="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+7 495 224 44 55 </a:t>
            </a:r>
            <a:endParaRPr lang="en-US" sz="2400" b="0" dirty="0">
              <a:solidFill>
                <a:srgbClr val="51B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defTabSz="457200">
              <a:lnSpc>
                <a:spcPct val="120000"/>
              </a:lnSpc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Подробная информация на сайте банка </a:t>
            </a:r>
            <a:r>
              <a:rPr lang="en-US" sz="2400" b="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https://www.open.ru/sme/important</a:t>
            </a:r>
            <a:r>
              <a:rPr lang="ru-RU" sz="2400" b="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br>
              <a:rPr lang="ru-RU" sz="2400" b="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sz="2400" b="0" dirty="0">
              <a:solidFill>
                <a:srgbClr val="51B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utoShape 6"/>
          <p:cNvSpPr>
            <a:spLocks/>
          </p:cNvSpPr>
          <p:nvPr/>
        </p:nvSpPr>
        <p:spPr bwMode="auto">
          <a:xfrm>
            <a:off x="1930398" y="1876605"/>
            <a:ext cx="20758152" cy="1024327"/>
          </a:xfrm>
          <a:prstGeom prst="roundRect">
            <a:avLst>
              <a:gd name="adj" fmla="val 16699"/>
            </a:avLst>
          </a:prstGeom>
          <a:solidFill>
            <a:srgbClr val="00B3E1"/>
          </a:solidFill>
          <a:ln>
            <a:solidFill>
              <a:srgbClr val="0DC3EC"/>
            </a:solidFill>
          </a:ln>
        </p:spPr>
        <p:txBody>
          <a:bodyPr lIns="0" tIns="0" rIns="0" bIns="0" anchor="ctr"/>
          <a:lstStyle/>
          <a:p>
            <a:pPr fontAlgn="base" hangingPunct="1"/>
            <a:r>
              <a:rPr lang="ru-RU" sz="4000" kern="1200" dirty="0">
                <a:solidFill>
                  <a:srgbClr val="FFFFFF"/>
                </a:solidFill>
                <a:cs typeface="Calibri" panose="020F0502020204030204" pitchFamily="34" charset="0"/>
              </a:rPr>
              <a:t>ОТМЕНА КОМИССИЙ ПО РКО</a:t>
            </a:r>
          </a:p>
        </p:txBody>
      </p:sp>
    </p:spTree>
    <p:extLst>
      <p:ext uri="{BB962C8B-B14F-4D97-AF65-F5344CB8AC3E}">
        <p14:creationId xmlns:p14="http://schemas.microsoft.com/office/powerpoint/2010/main" val="93807414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AC811CC-03FF-4B76-B68E-22557A34E900}"/>
              </a:ext>
            </a:extLst>
          </p:cNvPr>
          <p:cNvSpPr/>
          <p:nvPr/>
        </p:nvSpPr>
        <p:spPr>
          <a:xfrm>
            <a:off x="1948687" y="5691400"/>
            <a:ext cx="19448273" cy="16805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64C0013-8BD0-48F8-A5B2-80CE60E755E0}"/>
              </a:ext>
            </a:extLst>
          </p:cNvPr>
          <p:cNvSpPr/>
          <p:nvPr/>
        </p:nvSpPr>
        <p:spPr>
          <a:xfrm>
            <a:off x="1948687" y="8997996"/>
            <a:ext cx="19448273" cy="176018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54" name="Прямоугольник"/>
          <p:cNvSpPr/>
          <p:nvPr/>
        </p:nvSpPr>
        <p:spPr>
          <a:xfrm>
            <a:off x="-242293" y="-794"/>
            <a:ext cx="1343622" cy="13717588"/>
          </a:xfrm>
          <a:prstGeom prst="rect">
            <a:avLst/>
          </a:prstGeom>
          <a:solidFill>
            <a:srgbClr val="51B0D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ЗАГОЛОВОК…"/>
          <p:cNvSpPr txBox="1"/>
          <p:nvPr/>
        </p:nvSpPr>
        <p:spPr>
          <a:xfrm>
            <a:off x="1930400" y="559181"/>
            <a:ext cx="20143076" cy="915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 defTabSz="457200">
              <a:lnSpc>
                <a:spcPct val="80000"/>
              </a:lnSpc>
              <a:defRPr sz="9400" cap="all" spc="-376">
                <a:latin typeface="Arial"/>
                <a:ea typeface="Arial"/>
                <a:cs typeface="Arial"/>
                <a:sym typeface="Arial"/>
              </a:defRPr>
            </a:pPr>
            <a:r>
              <a:rPr lang="ru-RU" sz="6600" dirty="0">
                <a:latin typeface="Arial" panose="020B0604020202020204" pitchFamily="34" charset="0"/>
                <a:cs typeface="Arial" panose="020B0604020202020204" pitchFamily="34" charset="0"/>
              </a:rPr>
              <a:t>МЕРЫ ПОДДЕРЖКИ БИЗНЕСА</a:t>
            </a:r>
            <a:endParaRPr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Lorem Ipsum - это текст-«рыба&quot;…"/>
          <p:cNvSpPr txBox="1"/>
          <p:nvPr/>
        </p:nvSpPr>
        <p:spPr>
          <a:xfrm>
            <a:off x="3828111" y="3505299"/>
            <a:ext cx="15214077" cy="83605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 defTabSz="457200">
              <a:lnSpc>
                <a:spcPct val="400000"/>
              </a:lnSpc>
              <a:buClr>
                <a:srgbClr val="51B0DC"/>
              </a:buClr>
              <a:buSzPct val="125000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800" b="0" dirty="0" err="1">
                <a:latin typeface="Arial" panose="020B0604020202020204" pitchFamily="34" charset="0"/>
                <a:cs typeface="Arial" panose="020B0604020202020204" pitchFamily="34" charset="0"/>
              </a:rPr>
              <a:t>HoReCA</a:t>
            </a:r>
            <a:r>
              <a:rPr lang="ru-RU" sz="2800" b="0" dirty="0">
                <a:latin typeface="Arial" panose="020B0604020202020204" pitchFamily="34" charset="0"/>
                <a:cs typeface="Arial" panose="020B0604020202020204" pitchFamily="34" charset="0"/>
              </a:rPr>
              <a:t> (кафе, рестораны, гостиницы)</a:t>
            </a:r>
          </a:p>
          <a:p>
            <a:pPr algn="l" defTabSz="457200">
              <a:lnSpc>
                <a:spcPct val="400000"/>
              </a:lnSpc>
              <a:buClr>
                <a:srgbClr val="51B0DC"/>
              </a:buClr>
              <a:buSzPct val="125000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800" b="0" dirty="0">
                <a:latin typeface="Arial" panose="020B0604020202020204" pitchFamily="34" charset="0"/>
                <a:cs typeface="Arial" panose="020B0604020202020204" pitchFamily="34" charset="0"/>
              </a:rPr>
              <a:t>Салоны красоты</a:t>
            </a:r>
          </a:p>
          <a:p>
            <a:pPr algn="l" defTabSz="457200">
              <a:lnSpc>
                <a:spcPct val="400000"/>
              </a:lnSpc>
              <a:buClr>
                <a:srgbClr val="51B0DC"/>
              </a:buClr>
              <a:buSzPct val="125000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800" b="0" dirty="0">
                <a:latin typeface="Arial" panose="020B0604020202020204" pitchFamily="34" charset="0"/>
                <a:cs typeface="Arial" panose="020B0604020202020204" pitchFamily="34" charset="0"/>
              </a:rPr>
              <a:t>Спорт, отдых и развлечения</a:t>
            </a:r>
          </a:p>
          <a:p>
            <a:pPr algn="l" defTabSz="457200">
              <a:lnSpc>
                <a:spcPct val="400000"/>
              </a:lnSpc>
              <a:buClr>
                <a:srgbClr val="51B0DC"/>
              </a:buClr>
              <a:buSzPct val="125000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800" b="0" dirty="0">
                <a:latin typeface="Arial" panose="020B0604020202020204" pitchFamily="34" charset="0"/>
                <a:cs typeface="Arial" panose="020B0604020202020204" pitchFamily="34" charset="0"/>
              </a:rPr>
              <a:t>Туристические агентства и организации, предоставляющие услуги в сфере туризма</a:t>
            </a:r>
          </a:p>
          <a:p>
            <a:pPr algn="l" defTabSz="457200">
              <a:lnSpc>
                <a:spcPct val="400000"/>
              </a:lnSpc>
              <a:buClr>
                <a:srgbClr val="51B0DC"/>
              </a:buClr>
              <a:buSzPct val="125000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800" b="0" dirty="0">
                <a:latin typeface="Arial" panose="020B0604020202020204" pitchFamily="34" charset="0"/>
                <a:cs typeface="Arial" panose="020B0604020202020204" pitchFamily="34" charset="0"/>
              </a:rPr>
              <a:t>Детские развивающие центры, заведения дополнительного образования</a:t>
            </a:r>
          </a:p>
        </p:txBody>
      </p:sp>
      <p:sp>
        <p:nvSpPr>
          <p:cNvPr id="5" name="ЗАГОЛОВОК…">
            <a:extLst>
              <a:ext uri="{FF2B5EF4-FFF2-40B4-BE49-F238E27FC236}">
                <a16:creationId xmlns:a16="http://schemas.microsoft.com/office/drawing/2014/main" id="{7633A32C-03EF-4381-BD27-9606279A0FFB}"/>
              </a:ext>
            </a:extLst>
          </p:cNvPr>
          <p:cNvSpPr txBox="1"/>
          <p:nvPr/>
        </p:nvSpPr>
        <p:spPr>
          <a:xfrm>
            <a:off x="1930400" y="2050773"/>
            <a:ext cx="15214076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 defTabSz="457200">
              <a:defRPr sz="5000" cap="all" spc="-200">
                <a:latin typeface="Arial"/>
                <a:ea typeface="Arial"/>
                <a:cs typeface="Arial"/>
                <a:sym typeface="Arial"/>
              </a:defRPr>
            </a:pPr>
            <a:r>
              <a:rPr lang="ru-RU" sz="4000" cap="all" spc="-200" dirty="0">
                <a:latin typeface="Arial" panose="020B0604020202020204" pitchFamily="34" charset="0"/>
                <a:cs typeface="Arial" panose="020B0604020202020204" pitchFamily="34" charset="0"/>
              </a:rPr>
              <a:t>Кредитные каникулы и отмена комиссий по РКО доступны для следующих отраслей</a:t>
            </a:r>
            <a:r>
              <a:rPr lang="en-US" sz="4000" cap="all" spc="-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cap="all" spc="-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BB404C1-8B7D-4227-B055-C5C3E95003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19768" y="4129023"/>
            <a:ext cx="1195281" cy="119528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8E3753A-8DD1-4429-9961-3B5F553500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51711" y="5888621"/>
            <a:ext cx="1195282" cy="119528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23EFDD-6BA6-431A-9E25-3FAB09045C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51711" y="7547667"/>
            <a:ext cx="1195283" cy="119528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2E246C5-0A9C-413C-8D1C-6D7CC44872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18709" y="9235218"/>
            <a:ext cx="1195281" cy="119528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BEDAE0B-759A-4AD1-BB60-018DD4C5E1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309175" y="10922769"/>
            <a:ext cx="1072154" cy="114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63902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Прямоугольник"/>
          <p:cNvSpPr/>
          <p:nvPr/>
        </p:nvSpPr>
        <p:spPr>
          <a:xfrm>
            <a:off x="-242293" y="-794"/>
            <a:ext cx="1343622" cy="13717588"/>
          </a:xfrm>
          <a:prstGeom prst="rect">
            <a:avLst/>
          </a:prstGeom>
          <a:solidFill>
            <a:srgbClr val="51B0D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ЗАГОЛОВОК…"/>
          <p:cNvSpPr txBox="1"/>
          <p:nvPr/>
        </p:nvSpPr>
        <p:spPr>
          <a:xfrm>
            <a:off x="1930400" y="559181"/>
            <a:ext cx="20143076" cy="915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 defTabSz="457200">
              <a:lnSpc>
                <a:spcPct val="80000"/>
              </a:lnSpc>
              <a:defRPr sz="9400" cap="all" spc="-376">
                <a:latin typeface="Arial"/>
                <a:ea typeface="Arial"/>
                <a:cs typeface="Arial"/>
                <a:sym typeface="Arial"/>
              </a:defRPr>
            </a:pPr>
            <a:r>
              <a:rPr lang="ru-RU" sz="6600" dirty="0">
                <a:latin typeface="Arial" panose="020B0604020202020204" pitchFamily="34" charset="0"/>
                <a:cs typeface="Arial" panose="020B0604020202020204" pitchFamily="34" charset="0"/>
              </a:rPr>
              <a:t>МЕРЫ ПОДДЕРЖКИ БИЗНЕСА</a:t>
            </a:r>
            <a:endParaRPr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/>
          <p:cNvSpPr txBox="1"/>
          <p:nvPr/>
        </p:nvSpPr>
        <p:spPr>
          <a:xfrm>
            <a:off x="1930399" y="3309861"/>
            <a:ext cx="21023385" cy="2022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457200">
              <a:lnSpc>
                <a:spcPct val="120000"/>
              </a:lnSpc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360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Мы предлагаем предпринимателям кредит со ставкой от 9,5%. </a:t>
            </a:r>
            <a:br>
              <a:rPr lang="en-US" sz="360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</a:br>
            <a:r>
              <a:rPr lang="ru-RU" sz="360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Его можно получить под залог товара в обороте, находящегося на складах </a:t>
            </a:r>
            <a:r>
              <a:rPr lang="ru-RU" sz="3600" dirty="0" err="1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Wildberries</a:t>
            </a:r>
            <a:r>
              <a:rPr lang="ru-RU" sz="360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 Сервис работает в онлайн-режиме.</a:t>
            </a:r>
            <a:endParaRPr sz="3600" dirty="0">
              <a:solidFill>
                <a:srgbClr val="51B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/>
          <p:cNvSpPr txBox="1"/>
          <p:nvPr/>
        </p:nvSpPr>
        <p:spPr>
          <a:xfrm>
            <a:off x="3377555" y="6136066"/>
            <a:ext cx="7389797" cy="28356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457200">
              <a:lnSpc>
                <a:spcPct val="120000"/>
              </a:lnSpc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Условия кредитования</a:t>
            </a:r>
          </a:p>
          <a:p>
            <a:pPr marL="342900" indent="-342900" algn="l" defTabSz="457200">
              <a:lnSpc>
                <a:spcPct val="12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Решение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 течение 2-х дней</a:t>
            </a:r>
          </a:p>
          <a:p>
            <a:pPr marL="342900" indent="-342900" algn="l" defTabSz="457200">
              <a:lnSpc>
                <a:spcPct val="12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Сумма — до 10 млн рублей</a:t>
            </a:r>
          </a:p>
          <a:p>
            <a:pPr marL="342900" indent="-342900" algn="l" defTabSz="457200">
              <a:lnSpc>
                <a:spcPct val="12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Срок —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до 24 месяцев с отсрочкой по погашению основного долга до 3 месяцев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342900" indent="-342900" algn="l" defTabSz="457200">
              <a:lnSpc>
                <a:spcPct val="12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Ставка от 9,5%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/>
          <p:cNvSpPr txBox="1"/>
          <p:nvPr/>
        </p:nvSpPr>
        <p:spPr>
          <a:xfrm>
            <a:off x="3363546" y="9482358"/>
            <a:ext cx="7127310" cy="2794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457200">
              <a:lnSpc>
                <a:spcPct val="120000"/>
              </a:lnSpc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800" b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Как получить кредит</a:t>
            </a:r>
          </a:p>
          <a:p>
            <a:pPr algn="l" defTabSz="457200">
              <a:lnSpc>
                <a:spcPct val="120000"/>
              </a:lnSpc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Чтобы получить кредит, необходимо оставить заявку в личном кабинете поставщика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Wildberries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 Для получения кредита не требуется собирать дополнительные документы или искать поручителя.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/>
          <p:cNvSpPr txBox="1"/>
          <p:nvPr/>
        </p:nvSpPr>
        <p:spPr>
          <a:xfrm>
            <a:off x="12921864" y="5974451"/>
            <a:ext cx="9151612" cy="4567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457200">
              <a:lnSpc>
                <a:spcPct val="120000"/>
              </a:lnSpc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800" b="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Когда денежные средства поступят на счет</a:t>
            </a:r>
          </a:p>
          <a:p>
            <a:pPr marL="342900" indent="-342900" algn="l" defTabSz="457200">
              <a:lnSpc>
                <a:spcPct val="12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Денежные средства поступают на расчетный счет в течение нескольких часов после одобрения.</a:t>
            </a:r>
          </a:p>
          <a:p>
            <a:pPr marL="342900" indent="-342900" algn="l" defTabSz="457200">
              <a:lnSpc>
                <a:spcPct val="12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Кредит автоматически отобразится у действующих клиентов в интернет-банке.</a:t>
            </a:r>
          </a:p>
          <a:p>
            <a:pPr marL="342900" indent="-342900" algn="l" defTabSz="457200">
              <a:lnSpc>
                <a:spcPct val="12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Если поставщик не является клиентом, он может открыть счет в отделении банка или воспользоваться выездным сервисом. Представитель банка заполнит и доставит все документы в офис клиента в любое удобное время.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В настоящий момент сервис доступен в 23 городах России.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DFD5631-DF91-47CA-84D8-EEA0FADDF1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52095" y="6136066"/>
            <a:ext cx="1011067" cy="101106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B1E36D1-C170-4217-B40B-4C9A01167E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96404" y="6136066"/>
            <a:ext cx="1011067" cy="101106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E1227DB-5C1C-4F04-88C8-897553F160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99350" y="9693686"/>
            <a:ext cx="625993" cy="1011067"/>
          </a:xfrm>
          <a:prstGeom prst="rect">
            <a:avLst/>
          </a:prstGeom>
        </p:spPr>
      </p:pic>
      <p:sp>
        <p:nvSpPr>
          <p:cNvPr id="14" name="AutoShape 6"/>
          <p:cNvSpPr>
            <a:spLocks/>
          </p:cNvSpPr>
          <p:nvPr/>
        </p:nvSpPr>
        <p:spPr bwMode="auto">
          <a:xfrm>
            <a:off x="1930398" y="1876605"/>
            <a:ext cx="20758152" cy="1024327"/>
          </a:xfrm>
          <a:prstGeom prst="roundRect">
            <a:avLst>
              <a:gd name="adj" fmla="val 16699"/>
            </a:avLst>
          </a:prstGeom>
          <a:solidFill>
            <a:srgbClr val="00B3E1"/>
          </a:solidFill>
          <a:ln>
            <a:solidFill>
              <a:srgbClr val="0DC3EC"/>
            </a:solidFill>
          </a:ln>
        </p:spPr>
        <p:txBody>
          <a:bodyPr lIns="0" tIns="0" rIns="0" bIns="0" anchor="ctr"/>
          <a:lstStyle/>
          <a:p>
            <a:pPr fontAlgn="base" hangingPunct="1"/>
            <a:r>
              <a:rPr lang="ru-RU" sz="4000" kern="1200" dirty="0">
                <a:solidFill>
                  <a:srgbClr val="FFFFFF"/>
                </a:solidFill>
                <a:cs typeface="Calibri" panose="020F0502020204030204" pitchFamily="34" charset="0"/>
              </a:rPr>
              <a:t>ЭКСПРЕСС-КРЕДИТОВАНИЕ ПОСТАВЩИКОВ </a:t>
            </a:r>
            <a:r>
              <a:rPr lang="en-US" sz="4000" kern="1200" dirty="0">
                <a:solidFill>
                  <a:srgbClr val="FFFFFF"/>
                </a:solidFill>
                <a:cs typeface="Calibri" panose="020F0502020204030204" pitchFamily="34" charset="0"/>
              </a:rPr>
              <a:t>WILDBERRIES</a:t>
            </a:r>
          </a:p>
        </p:txBody>
      </p:sp>
    </p:spTree>
    <p:extLst>
      <p:ext uri="{BB962C8B-B14F-4D97-AF65-F5344CB8AC3E}">
        <p14:creationId xmlns:p14="http://schemas.microsoft.com/office/powerpoint/2010/main" val="361340788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AA6B36C-7E33-4466-AFE9-DA560EC80139}"/>
              </a:ext>
            </a:extLst>
          </p:cNvPr>
          <p:cNvSpPr/>
          <p:nvPr/>
        </p:nvSpPr>
        <p:spPr>
          <a:xfrm>
            <a:off x="1948687" y="11558017"/>
            <a:ext cx="19100801" cy="146896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54" name="Прямоугольник"/>
          <p:cNvSpPr/>
          <p:nvPr/>
        </p:nvSpPr>
        <p:spPr>
          <a:xfrm>
            <a:off x="-242293" y="-794"/>
            <a:ext cx="1343622" cy="13717588"/>
          </a:xfrm>
          <a:prstGeom prst="rect">
            <a:avLst/>
          </a:prstGeom>
          <a:solidFill>
            <a:srgbClr val="51B0D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ЗАГОЛОВОК…"/>
          <p:cNvSpPr txBox="1"/>
          <p:nvPr/>
        </p:nvSpPr>
        <p:spPr>
          <a:xfrm>
            <a:off x="1930400" y="559181"/>
            <a:ext cx="20143076" cy="915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algn="l" defTabSz="457200">
              <a:lnSpc>
                <a:spcPct val="80000"/>
              </a:lnSpc>
              <a:defRPr sz="9400" cap="all" spc="-376">
                <a:latin typeface="Arial"/>
                <a:ea typeface="Arial"/>
                <a:cs typeface="Arial"/>
                <a:sym typeface="Arial"/>
              </a:defRPr>
            </a:pPr>
            <a:r>
              <a:rPr lang="ru-RU" sz="6600" dirty="0">
                <a:latin typeface="Arial" panose="020B0604020202020204" pitchFamily="34" charset="0"/>
                <a:cs typeface="Arial" panose="020B0604020202020204" pitchFamily="34" charset="0"/>
              </a:rPr>
              <a:t>МЕРЫ ПОДДЕРЖКИ БИЗНЕСА</a:t>
            </a:r>
            <a:endParaRPr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/>
          <p:cNvSpPr txBox="1"/>
          <p:nvPr/>
        </p:nvSpPr>
        <p:spPr>
          <a:xfrm>
            <a:off x="1948687" y="3218421"/>
            <a:ext cx="20352527" cy="2022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457200">
              <a:lnSpc>
                <a:spcPct val="120000"/>
              </a:lnSpc>
              <a:defRPr sz="3600" b="0">
                <a:solidFill>
                  <a:srgbClr val="51B0DC"/>
                </a:solidFill>
                <a:latin typeface="Graphik LC Regular" panose="020B0503030202060203" pitchFamily="34" charset="0"/>
                <a:ea typeface="Arial"/>
                <a:cs typeface="Arial"/>
              </a:defRPr>
            </a:lvl1pPr>
          </a:lstStyle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Мы отменили фиксированную комиссию за терминал, предоставленный банком,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и снизили ставку по эквайрингу до 1% для новых клиентов при подключении к пакетам услуг «Первый шаг», «Быстрый рост» и «Свой бизнес».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/>
          <p:cNvSpPr txBox="1"/>
          <p:nvPr/>
        </p:nvSpPr>
        <p:spPr>
          <a:xfrm>
            <a:off x="1930401" y="5890912"/>
            <a:ext cx="10194543" cy="39953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457200">
              <a:lnSpc>
                <a:spcPct val="150000"/>
              </a:lnSpc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Условия комиссии 1% за торговый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эквайринг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342900" indent="-342900" algn="l" defTabSz="457200">
              <a:lnSpc>
                <a:spcPct val="15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Сумма оборота на терминал — до 500 000₽ в месяц</a:t>
            </a:r>
          </a:p>
          <a:p>
            <a:pPr marL="342900" indent="-342900" algn="l" defTabSz="457200">
              <a:lnSpc>
                <a:spcPct val="15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Пакеты услуг — «Первый шаг», «Быстрый рост» и «Свой бизнес»</a:t>
            </a:r>
          </a:p>
          <a:p>
            <a:pPr marL="342900" indent="-342900" algn="l" defTabSz="457200">
              <a:lnSpc>
                <a:spcPct val="15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Доступно для всех отраслей</a:t>
            </a:r>
          </a:p>
          <a:p>
            <a:pPr marL="342900" indent="-342900" algn="l" defTabSz="457200">
              <a:lnSpc>
                <a:spcPct val="15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Действует до 30 июня включительно</a:t>
            </a:r>
          </a:p>
          <a:p>
            <a:pPr marL="342900" indent="-342900" algn="l" defTabSz="457200">
              <a:lnSpc>
                <a:spcPct val="15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Доступно для новых клиентов, подключивших пакетное предложение по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эквайрингу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/>
          <p:cNvSpPr txBox="1"/>
          <p:nvPr/>
        </p:nvSpPr>
        <p:spPr>
          <a:xfrm>
            <a:off x="12954016" y="5925488"/>
            <a:ext cx="10290032" cy="3441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t">
            <a:spAutoFit/>
          </a:bodyPr>
          <a:lstStyle/>
          <a:p>
            <a:pPr algn="l" defTabSz="457200">
              <a:lnSpc>
                <a:spcPct val="150000"/>
              </a:lnSpc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Условия отмены фиксированной комиссии</a:t>
            </a:r>
          </a:p>
          <a:p>
            <a:pPr marL="342900" indent="-342900" algn="l" defTabSz="457200">
              <a:lnSpc>
                <a:spcPct val="15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Пакеты услуг — «Первый шаг», «Быстрый рост» и «Свой бизнес»</a:t>
            </a:r>
          </a:p>
          <a:p>
            <a:pPr marL="342900" indent="-342900" algn="l" defTabSz="457200">
              <a:lnSpc>
                <a:spcPct val="15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Доступно для всех отраслей</a:t>
            </a:r>
          </a:p>
          <a:p>
            <a:pPr marL="342900" indent="-342900" algn="l" defTabSz="457200">
              <a:lnSpc>
                <a:spcPct val="15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Действует до 30 июня включительно</a:t>
            </a:r>
          </a:p>
          <a:p>
            <a:pPr marL="342900" indent="-342900" algn="l" defTabSz="457200">
              <a:lnSpc>
                <a:spcPct val="150000"/>
              </a:lnSpc>
              <a:buClr>
                <a:srgbClr val="51B0DC"/>
              </a:buClr>
              <a:buFont typeface="Arial" panose="020B0604020202020204" pitchFamily="34" charset="0"/>
              <a:buChar char="•"/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Доступно для новых и действующих клиентов с пакетным предложением по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эквайрингу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Равнобедренный треугольник 19">
            <a:extLst>
              <a:ext uri="{FF2B5EF4-FFF2-40B4-BE49-F238E27FC236}">
                <a16:creationId xmlns:a16="http://schemas.microsoft.com/office/drawing/2014/main" id="{46AAD1C9-68A9-44D7-B6C7-C7345115BAB5}"/>
              </a:ext>
            </a:extLst>
          </p:cNvPr>
          <p:cNvSpPr/>
          <p:nvPr/>
        </p:nvSpPr>
        <p:spPr>
          <a:xfrm>
            <a:off x="2211686" y="10779729"/>
            <a:ext cx="1343622" cy="978218"/>
          </a:xfrm>
          <a:prstGeom prst="triangle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endParaRPr lang="ru-RU" sz="3200" b="0" dirty="0">
              <a:solidFill>
                <a:srgbClr val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21" name="Lorem Ipsum - это текст-&quot;рыба&quot;, часто используемый в печати и вэб-дизайне. Lorem Ipsum является стандартной &quot;рыбой&quot; для текстов на латинице с начала XVI века. В то время некий безымянный печатник создал большую коллекцию размеров и форм шрифтов, используя Lorem Ipsum для распечатки образцов. Lorem Ipsum не только успешно пережил без заметных изменений пять веков, но и перешагнул в электронный дизайн.">
            <a:extLst>
              <a:ext uri="{FF2B5EF4-FFF2-40B4-BE49-F238E27FC236}">
                <a16:creationId xmlns:a16="http://schemas.microsoft.com/office/drawing/2014/main" id="{554547B2-2E4A-41B7-8E34-173C59E24CF1}"/>
              </a:ext>
            </a:extLst>
          </p:cNvPr>
          <p:cNvSpPr txBox="1"/>
          <p:nvPr/>
        </p:nvSpPr>
        <p:spPr>
          <a:xfrm>
            <a:off x="2310384" y="11757947"/>
            <a:ext cx="17665739" cy="1382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457200">
              <a:lnSpc>
                <a:spcPct val="120000"/>
              </a:lnSpc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Обратитесь к персональному менеджеру или в службу поддержки по телефонам: </a:t>
            </a:r>
            <a:r>
              <a:rPr lang="ru-RU" sz="2400" b="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8 800 444-44-55</a:t>
            </a:r>
            <a:r>
              <a:rPr lang="ru-RU" sz="2400" b="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+7 495 224 44 55 </a:t>
            </a:r>
            <a:endParaRPr lang="en-US" sz="2400" b="0" dirty="0">
              <a:solidFill>
                <a:srgbClr val="51B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defTabSz="457200">
              <a:lnSpc>
                <a:spcPct val="120000"/>
              </a:lnSpc>
              <a:defRPr sz="3500" b="0">
                <a:latin typeface="Arial"/>
                <a:ea typeface="Arial"/>
                <a:cs typeface="Arial"/>
                <a:sym typeface="Arial"/>
              </a:defRPr>
            </a:pPr>
            <a:r>
              <a:rPr lang="ru-RU" sz="2400" b="0" dirty="0">
                <a:latin typeface="Arial" panose="020B0604020202020204" pitchFamily="34" charset="0"/>
                <a:cs typeface="Arial" panose="020B0604020202020204" pitchFamily="34" charset="0"/>
              </a:rPr>
              <a:t>Подробная информация на сайте банка </a:t>
            </a:r>
            <a:r>
              <a:rPr lang="en-US" sz="2400" b="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https://www.open.ru/sme/important</a:t>
            </a:r>
            <a:r>
              <a:rPr lang="ru-RU" sz="2400" b="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br>
              <a:rPr lang="ru-RU" sz="2400" b="0" dirty="0">
                <a:solidFill>
                  <a:srgbClr val="51B0D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sz="2400" b="0" dirty="0">
              <a:solidFill>
                <a:srgbClr val="51B0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utoShape 6"/>
          <p:cNvSpPr>
            <a:spLocks/>
          </p:cNvSpPr>
          <p:nvPr/>
        </p:nvSpPr>
        <p:spPr bwMode="auto">
          <a:xfrm>
            <a:off x="1930398" y="1876605"/>
            <a:ext cx="20758152" cy="1024327"/>
          </a:xfrm>
          <a:prstGeom prst="roundRect">
            <a:avLst>
              <a:gd name="adj" fmla="val 16699"/>
            </a:avLst>
          </a:prstGeom>
          <a:solidFill>
            <a:srgbClr val="00B3E1"/>
          </a:solidFill>
          <a:ln>
            <a:solidFill>
              <a:srgbClr val="0DC3EC"/>
            </a:solidFill>
          </a:ln>
        </p:spPr>
        <p:txBody>
          <a:bodyPr lIns="0" tIns="0" rIns="0" bIns="0" anchor="ctr"/>
          <a:lstStyle/>
          <a:p>
            <a:pPr fontAlgn="base" hangingPunct="1"/>
            <a:r>
              <a:rPr lang="ru-RU" sz="4000" kern="1200" dirty="0">
                <a:solidFill>
                  <a:srgbClr val="FFFFFF"/>
                </a:solidFill>
                <a:cs typeface="Calibri" panose="020F0502020204030204" pitchFamily="34" charset="0"/>
              </a:rPr>
              <a:t>ЭКВАЙРИНГ ОТ 1% И ОТМЕНА КОМИССИЙ ЗА ТЕРМИНАЛ</a:t>
            </a:r>
          </a:p>
        </p:txBody>
      </p:sp>
    </p:spTree>
    <p:extLst>
      <p:ext uri="{BB962C8B-B14F-4D97-AF65-F5344CB8AC3E}">
        <p14:creationId xmlns:p14="http://schemas.microsoft.com/office/powerpoint/2010/main" val="125201674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2242</Words>
  <Application>Microsoft Office PowerPoint</Application>
  <PresentationFormat>Произвольный</PresentationFormat>
  <Paragraphs>241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Helvetica Neue</vt:lpstr>
      <vt:lpstr>Courier New</vt:lpstr>
      <vt:lpstr>White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Прядко Евгения Витальевна</dc:creator>
  <cp:lastModifiedBy>Евгения Телегина</cp:lastModifiedBy>
  <cp:revision>87</cp:revision>
  <dcterms:modified xsi:type="dcterms:W3CDTF">2020-04-17T10:57:24Z</dcterms:modified>
</cp:coreProperties>
</file>