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260" r:id="rId3"/>
    <p:sldId id="257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296" r:id="rId12"/>
    <p:sldId id="322" r:id="rId13"/>
    <p:sldId id="323" r:id="rId14"/>
    <p:sldId id="310" r:id="rId15"/>
    <p:sldId id="324" r:id="rId16"/>
    <p:sldId id="331" r:id="rId17"/>
    <p:sldId id="332" r:id="rId18"/>
    <p:sldId id="333" r:id="rId19"/>
    <p:sldId id="334" r:id="rId20"/>
    <p:sldId id="335" r:id="rId21"/>
    <p:sldId id="311" r:id="rId22"/>
    <p:sldId id="336" r:id="rId23"/>
    <p:sldId id="337" r:id="rId24"/>
    <p:sldId id="338" r:id="rId25"/>
    <p:sldId id="340" r:id="rId26"/>
    <p:sldId id="341" r:id="rId27"/>
    <p:sldId id="342" r:id="rId28"/>
    <p:sldId id="344" r:id="rId29"/>
    <p:sldId id="345" r:id="rId30"/>
    <p:sldId id="312" r:id="rId31"/>
    <p:sldId id="346" r:id="rId32"/>
    <p:sldId id="347" r:id="rId33"/>
    <p:sldId id="348" r:id="rId34"/>
    <p:sldId id="349" r:id="rId35"/>
    <p:sldId id="350" r:id="rId36"/>
    <p:sldId id="351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27" r:id="rId45"/>
    <p:sldId id="328" r:id="rId46"/>
    <p:sldId id="329" r:id="rId47"/>
    <p:sldId id="360" r:id="rId48"/>
    <p:sldId id="361" r:id="rId49"/>
    <p:sldId id="366" r:id="rId50"/>
    <p:sldId id="362" r:id="rId51"/>
    <p:sldId id="363" r:id="rId5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D4"/>
    <a:srgbClr val="FFFF99"/>
    <a:srgbClr val="E2C0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6" autoAdjust="0"/>
    <p:restoredTop sz="95012" autoAdjust="0"/>
  </p:normalViewPr>
  <p:slideViewPr>
    <p:cSldViewPr>
      <p:cViewPr>
        <p:scale>
          <a:sx n="75" d="100"/>
          <a:sy n="75" d="100"/>
        </p:scale>
        <p:origin x="-189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(к публичным слушаниям)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 prstMaterial="flat"/>
          </c:spPr>
          <c:cat>
            <c:strRef>
              <c:f>Лист1!$A$2:$A$3</c:f>
              <c:strCache>
                <c:ptCount val="2"/>
                <c:pt idx="0">
                  <c:v>МР</c:v>
                </c:pt>
                <c:pt idx="1">
                  <c:v>КБ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145829.29999999999</c:v>
                </c:pt>
                <c:pt idx="1">
                  <c:v>231042.6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B27-4B00-A4E0-608B517C9A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
 проект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flat"/>
          </c:spPr>
          <c:cat>
            <c:strRef>
              <c:f>Лист1!$A$2:$A$3</c:f>
              <c:strCache>
                <c:ptCount val="2"/>
                <c:pt idx="0">
                  <c:v>МР</c:v>
                </c:pt>
                <c:pt idx="1">
                  <c:v>КБ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166984.4</c:v>
                </c:pt>
                <c:pt idx="1">
                  <c:v>274564.90000000002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B27-4B00-A4E0-608B517C9A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
проект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C0504D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C0504D">
                    <a:lumMod val="40000"/>
                    <a:lumOff val="60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cat>
            <c:strRef>
              <c:f>Лист1!$A$2:$A$3</c:f>
              <c:strCache>
                <c:ptCount val="2"/>
                <c:pt idx="0">
                  <c:v>МР</c:v>
                </c:pt>
                <c:pt idx="1">
                  <c:v>КБ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182774.9</c:v>
                </c:pt>
                <c:pt idx="1">
                  <c:v>294156.09999999998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B27-4B00-A4E0-608B517C9A1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
проект</c:v>
                </c:pt>
              </c:strCache>
            </c:strRef>
          </c:tx>
          <c:spPr>
            <a:gradFill flip="none" rotWithShape="1">
              <a:gsLst>
                <a:gs pos="0">
                  <a:srgbClr val="7B13F9">
                    <a:tint val="66000"/>
                    <a:satMod val="160000"/>
                  </a:srgbClr>
                </a:gs>
                <a:gs pos="50000">
                  <a:srgbClr val="7B13F9">
                    <a:tint val="44500"/>
                    <a:satMod val="160000"/>
                  </a:srgbClr>
                </a:gs>
                <a:gs pos="100000">
                  <a:srgbClr val="7B13F9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cat>
            <c:strRef>
              <c:f>Лист1!$A$2:$A$3</c:f>
              <c:strCache>
                <c:ptCount val="2"/>
                <c:pt idx="0">
                  <c:v>МР</c:v>
                </c:pt>
                <c:pt idx="1">
                  <c:v>КБ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190818.8</c:v>
                </c:pt>
                <c:pt idx="1">
                  <c:v>306612.3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9B27-4B00-A4E0-608B517C9A1D}"/>
            </c:ext>
          </c:extLst>
        </c:ser>
        <c:dLbls>
          <c:showVal val="1"/>
        </c:dLbls>
        <c:gapWidth val="75"/>
        <c:shape val="box"/>
        <c:axId val="88318720"/>
        <c:axId val="88320256"/>
        <c:axId val="88309760"/>
      </c:bar3DChart>
      <c:catAx>
        <c:axId val="8831872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660000" anchor="b" anchorCtr="0"/>
          <a:lstStyle/>
          <a:p>
            <a:pPr>
              <a:defRPr sz="839">
                <a:solidFill>
                  <a:schemeClr val="tx1"/>
                </a:solidFill>
              </a:defRPr>
            </a:pPr>
            <a:endParaRPr lang="ru-RU"/>
          </a:p>
        </c:txPr>
        <c:crossAx val="88320256"/>
        <c:crosses val="autoZero"/>
        <c:lblAlgn val="ctr"/>
        <c:lblOffset val="100"/>
      </c:catAx>
      <c:valAx>
        <c:axId val="88320256"/>
        <c:scaling>
          <c:orientation val="minMax"/>
        </c:scaling>
        <c:axPos val="l"/>
        <c:numFmt formatCode="General" sourceLinked="1"/>
        <c:majorTickMark val="none"/>
        <c:tickLblPos val="none"/>
        <c:crossAx val="88318720"/>
        <c:crosses val="autoZero"/>
        <c:crossBetween val="between"/>
      </c:valAx>
      <c:serAx>
        <c:axId val="883097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8320256"/>
        <c:crosses val="autoZero"/>
        <c:tickLblSkip val="1"/>
        <c:tickMarkSkip val="1"/>
      </c:serAx>
      <c:spPr>
        <a:noFill/>
        <a:ln w="25379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48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год 
(к публичным слушаниям)</c:v>
                </c:pt>
                <c:pt idx="1">
                  <c:v>2020 год
 проект</c:v>
                </c:pt>
                <c:pt idx="2">
                  <c:v>2021 год
проект</c:v>
                </c:pt>
                <c:pt idx="3">
                  <c:v>2022 год
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93276.3</c:v>
                </c:pt>
                <c:pt idx="1">
                  <c:v>92066.9</c:v>
                </c:pt>
                <c:pt idx="2">
                  <c:v>109782</c:v>
                </c:pt>
                <c:pt idx="3">
                  <c:v>116178.4</c:v>
                </c:pt>
              </c:numCache>
            </c:numRef>
          </c:val>
        </c:ser>
        <c:axId val="116872704"/>
        <c:axId val="116932992"/>
      </c:barChart>
      <c:catAx>
        <c:axId val="1168727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932992"/>
        <c:crosses val="autoZero"/>
        <c:auto val="1"/>
        <c:lblAlgn val="ctr"/>
        <c:lblOffset val="100"/>
      </c:catAx>
      <c:valAx>
        <c:axId val="116932992"/>
        <c:scaling>
          <c:orientation val="minMax"/>
        </c:scaling>
        <c:axPos val="l"/>
        <c:numFmt formatCode="General" sourceLinked="1"/>
        <c:tickLblPos val="nextTo"/>
        <c:crossAx val="116872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год 
(к публичным слушаниям)</c:v>
                </c:pt>
                <c:pt idx="1">
                  <c:v>2020 год
 проект</c:v>
                </c:pt>
                <c:pt idx="2">
                  <c:v>2021 год
проект</c:v>
                </c:pt>
                <c:pt idx="3">
                  <c:v>2022 год
проект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18230.8</c:v>
                </c:pt>
                <c:pt idx="1">
                  <c:v>33089.5</c:v>
                </c:pt>
                <c:pt idx="2">
                  <c:v>30973.8</c:v>
                </c:pt>
                <c:pt idx="3">
                  <c:v>32121.7</c:v>
                </c:pt>
              </c:numCache>
            </c:numRef>
          </c:val>
        </c:ser>
        <c:axId val="139319552"/>
        <c:axId val="141912320"/>
      </c:barChart>
      <c:catAx>
        <c:axId val="139319552"/>
        <c:scaling>
          <c:orientation val="minMax"/>
        </c:scaling>
        <c:axPos val="b"/>
        <c:tickLblPos val="nextTo"/>
        <c:crossAx val="141912320"/>
        <c:crosses val="autoZero"/>
        <c:auto val="1"/>
        <c:lblAlgn val="ctr"/>
        <c:lblOffset val="100"/>
      </c:catAx>
      <c:valAx>
        <c:axId val="141912320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9319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год 
(к публичным слушаниям)</c:v>
                </c:pt>
                <c:pt idx="1">
                  <c:v>2020 год
 проект</c:v>
                </c:pt>
                <c:pt idx="2">
                  <c:v>2021 год
проект</c:v>
                </c:pt>
                <c:pt idx="3">
                  <c:v>2022 год
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4680.4000000000005</c:v>
                </c:pt>
                <c:pt idx="1">
                  <c:v>4671.7</c:v>
                </c:pt>
                <c:pt idx="2">
                  <c:v>4609.9000000000005</c:v>
                </c:pt>
                <c:pt idx="3">
                  <c:v>4579.3</c:v>
                </c:pt>
              </c:numCache>
            </c:numRef>
          </c:val>
        </c:ser>
        <c:axId val="139468800"/>
        <c:axId val="141910400"/>
      </c:barChart>
      <c:catAx>
        <c:axId val="139468800"/>
        <c:scaling>
          <c:orientation val="minMax"/>
        </c:scaling>
        <c:axPos val="b"/>
        <c:tickLblPos val="nextTo"/>
        <c:crossAx val="141910400"/>
        <c:crosses val="autoZero"/>
        <c:auto val="1"/>
        <c:lblAlgn val="ctr"/>
        <c:lblOffset val="100"/>
      </c:catAx>
      <c:valAx>
        <c:axId val="141910400"/>
        <c:scaling>
          <c:orientation val="minMax"/>
        </c:scaling>
        <c:axPos val="l"/>
        <c:numFmt formatCode="General" sourceLinked="1"/>
        <c:tickLblPos val="nextTo"/>
        <c:crossAx val="139468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2019 год 
(к публичным слушаниям)</c:v>
                </c:pt>
                <c:pt idx="1">
                  <c:v>2020 год
 проект</c:v>
                </c:pt>
                <c:pt idx="2">
                  <c:v>2021 год
проект</c:v>
                </c:pt>
                <c:pt idx="3">
                  <c:v>2022 год
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7369.9</c:v>
                </c:pt>
                <c:pt idx="1">
                  <c:v>8433.1</c:v>
                </c:pt>
                <c:pt idx="2">
                  <c:v>8433.1</c:v>
                </c:pt>
                <c:pt idx="3">
                  <c:v>8433.1</c:v>
                </c:pt>
              </c:numCache>
            </c:numRef>
          </c:val>
        </c:ser>
        <c:axId val="141925376"/>
        <c:axId val="141951744"/>
      </c:barChart>
      <c:catAx>
        <c:axId val="141925376"/>
        <c:scaling>
          <c:orientation val="minMax"/>
        </c:scaling>
        <c:axPos val="b"/>
        <c:tickLblPos val="nextTo"/>
        <c:crossAx val="141951744"/>
        <c:crosses val="autoZero"/>
        <c:auto val="1"/>
        <c:lblAlgn val="ctr"/>
        <c:lblOffset val="100"/>
      </c:catAx>
      <c:valAx>
        <c:axId val="1419517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1925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2019 год (утвержденный бюджет) 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1372355.8</c:v>
                </c:pt>
                <c:pt idx="1">
                  <c:v>1240299.3</c:v>
                </c:pt>
                <c:pt idx="2">
                  <c:v>1004891.9</c:v>
                </c:pt>
                <c:pt idx="3">
                  <c:v>1012713.1</c:v>
                </c:pt>
              </c:numCache>
            </c:numRef>
          </c:val>
        </c:ser>
        <c:gapWidth val="55"/>
        <c:overlap val="100"/>
        <c:axId val="142108160"/>
        <c:axId val="142109696"/>
      </c:barChart>
      <c:catAx>
        <c:axId val="14210816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660000"/>
          <a:lstStyle/>
          <a:p>
            <a:pPr>
              <a:defRPr sz="1800" baseline="0"/>
            </a:pPr>
            <a:endParaRPr lang="ru-RU"/>
          </a:p>
        </c:txPr>
        <c:crossAx val="142109696"/>
        <c:crosses val="autoZero"/>
        <c:lblAlgn val="ctr"/>
        <c:lblOffset val="100"/>
      </c:catAx>
      <c:valAx>
        <c:axId val="142109696"/>
        <c:scaling>
          <c:orientation val="minMax"/>
        </c:scaling>
        <c:axPos val="l"/>
        <c:majorGridlines/>
        <c:numFmt formatCode="0.0" sourceLinked="1"/>
        <c:majorTickMark val="none"/>
        <c:tickLblPos val="none"/>
        <c:crossAx val="1421081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0.2853</cdr:x>
      <cdr:y>0.41758</cdr:y>
    </cdr:from>
    <cdr:to>
      <cdr:x>0.39647</cdr:x>
      <cdr:y>0.54358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2217440" y="1909192"/>
          <a:ext cx="864096" cy="5760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98,</a:t>
          </a:r>
          <a:r>
            <a:rPr lang="en-US" sz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7%</a:t>
          </a:r>
          <a:endParaRPr lang="en-US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0.49838</cdr:x>
      <cdr:y>0.43333</cdr:y>
    </cdr:from>
    <cdr:to>
      <cdr:x>0.60956</cdr:x>
      <cdr:y>0.55933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3873624" y="1981200"/>
          <a:ext cx="864096" cy="576064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Cambria"/>
            </a:rPr>
            <a:t>119</a:t>
          </a:r>
          <a:r>
            <a:rPr lang="ru-RU" sz="1200" dirty="0" smtClean="0">
              <a:solidFill>
                <a:sysClr val="windowText" lastClr="000000"/>
              </a:solidFill>
              <a:latin typeface="Cambria"/>
            </a:rPr>
            <a:t>,</a:t>
          </a:r>
          <a:r>
            <a:rPr lang="en-US" sz="1200" dirty="0" smtClean="0">
              <a:solidFill>
                <a:sysClr val="windowText" lastClr="000000"/>
              </a:solidFill>
              <a:latin typeface="Cambria"/>
            </a:rPr>
            <a:t>2</a:t>
          </a:r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  <cdr:relSizeAnchor xmlns:cdr="http://schemas.openxmlformats.org/drawingml/2006/chartDrawing">
    <cdr:from>
      <cdr:x>0.7022</cdr:x>
      <cdr:y>0.43333</cdr:y>
    </cdr:from>
    <cdr:to>
      <cdr:x>0.81338</cdr:x>
      <cdr:y>0.55933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5457800" y="1981200"/>
          <a:ext cx="864096" cy="576064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Cambria"/>
            </a:rPr>
            <a:t>105.8</a:t>
          </a:r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0.23897</cdr:x>
      <cdr:y>0.44908</cdr:y>
    </cdr:from>
    <cdr:to>
      <cdr:x>0.35014</cdr:x>
      <cdr:y>0.57508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857400" y="2053208"/>
          <a:ext cx="864057" cy="57607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181.5%</a:t>
          </a:r>
          <a:endParaRPr lang="en-US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0.46132</cdr:x>
      <cdr:y>0.44908</cdr:y>
    </cdr:from>
    <cdr:to>
      <cdr:x>0.5725</cdr:x>
      <cdr:y>0.57508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3585592" y="2053208"/>
          <a:ext cx="864135" cy="576072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Cambria"/>
            </a:rPr>
            <a:t>102</a:t>
          </a:r>
          <a:r>
            <a:rPr lang="ru-RU" sz="1200" dirty="0" smtClean="0">
              <a:solidFill>
                <a:sysClr val="windowText" lastClr="000000"/>
              </a:solidFill>
              <a:latin typeface="Cambria"/>
            </a:rPr>
            <a:t>,</a:t>
          </a:r>
          <a:r>
            <a:rPr lang="en-US" sz="1200" dirty="0" smtClean="0">
              <a:solidFill>
                <a:sysClr val="windowText" lastClr="000000"/>
              </a:solidFill>
              <a:latin typeface="Cambria"/>
            </a:rPr>
            <a:t>9</a:t>
          </a:r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  <cdr:relSizeAnchor xmlns:cdr="http://schemas.openxmlformats.org/drawingml/2006/chartDrawing">
    <cdr:from>
      <cdr:x>0.68367</cdr:x>
      <cdr:y>0.44908</cdr:y>
    </cdr:from>
    <cdr:to>
      <cdr:x>0.79485</cdr:x>
      <cdr:y>0.57508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5313784" y="2053208"/>
          <a:ext cx="864136" cy="576072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Cambria"/>
            </a:rPr>
            <a:t>103.7</a:t>
          </a:r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0.2575</cdr:x>
      <cdr:y>0.44908</cdr:y>
    </cdr:from>
    <cdr:to>
      <cdr:x>0.36867</cdr:x>
      <cdr:y>0.57508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2001416" y="2053208"/>
          <a:ext cx="864058" cy="57607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99.8%</a:t>
          </a:r>
          <a:endParaRPr lang="en-US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0.47059</cdr:x>
      <cdr:y>0.44908</cdr:y>
    </cdr:from>
    <cdr:to>
      <cdr:x>0.58177</cdr:x>
      <cdr:y>0.57508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3657600" y="2053208"/>
          <a:ext cx="864135" cy="576072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Cambria"/>
            </a:rPr>
            <a:t>98.7</a:t>
          </a:r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  <cdr:relSizeAnchor xmlns:cdr="http://schemas.openxmlformats.org/drawingml/2006/chartDrawing">
    <cdr:from>
      <cdr:x>0.69294</cdr:x>
      <cdr:y>0.44908</cdr:y>
    </cdr:from>
    <cdr:to>
      <cdr:x>0.80412</cdr:x>
      <cdr:y>0.57508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5385792" y="2053208"/>
          <a:ext cx="864135" cy="576072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99.3%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0.2575</cdr:x>
      <cdr:y>0.51208</cdr:y>
    </cdr:from>
    <cdr:to>
      <cdr:x>0.36867</cdr:x>
      <cdr:y>0.63808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2001416" y="2341240"/>
          <a:ext cx="864058" cy="57607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dk1"/>
              </a:solidFill>
              <a:latin typeface="+mn-lt"/>
              <a:ea typeface="+mn-ea"/>
              <a:cs typeface="+mn-cs"/>
            </a:rPr>
            <a:t>114,4</a:t>
          </a:r>
          <a:r>
            <a:rPr lang="en-US" sz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%</a:t>
          </a:r>
          <a:endParaRPr lang="en-US" dirty="0" smtClean="0">
            <a:solidFill>
              <a:schemeClr val="dk1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0.47059</cdr:x>
      <cdr:y>0.52783</cdr:y>
    </cdr:from>
    <cdr:to>
      <cdr:x>0.58177</cdr:x>
      <cdr:y>0.65383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3657600" y="2413248"/>
          <a:ext cx="864135" cy="576072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100.0%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  <cdr:relSizeAnchor xmlns:cdr="http://schemas.openxmlformats.org/drawingml/2006/chartDrawing">
    <cdr:from>
      <cdr:x>0.69294</cdr:x>
      <cdr:y>0.52783</cdr:y>
    </cdr:from>
    <cdr:to>
      <cdr:x>0.80412</cdr:x>
      <cdr:y>0.65383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5385792" y="2413248"/>
          <a:ext cx="864135" cy="576072"/>
        </a:xfrm>
        <a:prstGeom xmlns:a="http://schemas.openxmlformats.org/drawingml/2006/main" prst="rightArrow">
          <a:avLst/>
        </a:prstGeom>
        <a:blipFill xmlns:a="http://schemas.openxmlformats.org/drawingml/2006/main">
          <a:blip xmlns:r="http://schemas.openxmlformats.org/officeDocument/2006/relationships" r:embed="rId1">
            <a:duotone>
              <a:srgbClr val="005BD3">
                <a:tint val="30000"/>
                <a:satMod val="300000"/>
              </a:srgbClr>
              <a:srgbClr val="005BD3">
                <a:tint val="40000"/>
                <a:satMod val="200000"/>
              </a:srgbClr>
            </a:duotone>
          </a:blip>
          <a:tile tx="0" ty="0" sx="70000" sy="70000" flip="none" algn="ctr"/>
        </a:blipFill>
        <a:ln xmlns:a="http://schemas.openxmlformats.org/drawingml/2006/main" w="9525" cap="flat" cmpd="sng" algn="ctr">
          <a:solidFill>
            <a:srgbClr val="005BD3">
              <a:shade val="60000"/>
              <a:satMod val="110000"/>
            </a:srgbClr>
          </a:solidFill>
          <a:prstDash val="solid"/>
        </a:ln>
        <a:effectLst xmlns:a="http://schemas.openxmlformats.org/drawingml/2006/main">
          <a:outerShdw blurRad="38100" dist="25400" dir="54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Perpetu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Perpetu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Perpetu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Perpetu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Perpetu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Perpetu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Perpetu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Perpetu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sz="1200" dirty="0" smtClean="0">
              <a:solidFill>
                <a:sysClr val="windowText" lastClr="000000"/>
              </a:solidFill>
              <a:latin typeface="Perpetua"/>
            </a:rPr>
            <a:t>100.0%</a:t>
          </a:r>
          <a:endParaRPr lang="en-US" dirty="0" smtClean="0">
            <a:solidFill>
              <a:sysClr val="windowText" lastClr="000000"/>
            </a:solidFill>
            <a:latin typeface="Perpetu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645697-DC85-4462-94B3-24D052047081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642C14-19EE-420F-92BA-142429F1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95EE58-8557-474A-9BCD-F6BFDC02D6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EFF5-9228-4AAE-8AF8-0DC6DD60CC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155DA-FD38-4319-A028-483CC945D2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155DA-FD38-4319-A028-483CC945D2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9EFF5-9228-4AAE-8AF8-0DC6DD60CC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83333A-E396-4A81-96A7-BF564F4E2D7E}" type="slidenum">
              <a:rPr lang="ru-RU" alt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117" y="4724420"/>
            <a:ext cx="5408930" cy="447240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A08F-5119-4D85-A34A-F6EEFA9CD1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83333A-E396-4A81-96A7-BF564F4E2D7E}" type="slidenum">
              <a:rPr lang="ru-RU" alt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117" y="4724420"/>
            <a:ext cx="5408930" cy="447240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1A08F-5119-4D85-A34A-F6EEFA9CD1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D31C-CE7F-4984-B425-C6B5A9794ED2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CD9255-7763-4A24-8729-E2D00359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20BC-9C10-41A8-B528-578119064951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4444-DAEA-4821-A157-F9DCF40B7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DF17-597A-40A0-8B44-20106D4E8144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4A08-271B-4999-8612-48BD67B6D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CE6C-2759-4F58-94A8-3EB3C3413665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302F-FD8F-4E0A-AB11-DB7F36484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4577-0FF1-4764-B5FD-DC960FB85001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2B786-162D-485D-A660-BE1A6193A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B785-6D87-4918-92B1-E9A9DF5DF149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C01E-987F-40A5-B170-6C63DD0C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91A55-1E14-401A-9A23-B655CF90C60C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95594-EA2A-4A1F-8E4A-B9D685DE9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ADC0-4E9C-41D3-AEFC-77232429FF7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C5A7-20CC-4442-9C4C-20F05FACB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F13C-7873-4C33-93C5-50F4A4E4DF87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D9CD-995B-49A0-AD36-D7D96DB5F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3902-017C-422B-8293-BB3B97F5D712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0C3F-2C28-4B16-9E6C-7A6977D68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2EB1-C4A3-4F94-923D-D717CDD01092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63B4-B801-4911-9AA3-38B9856CF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2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BD23F9-98FC-40F5-B7D4-D4F5C6FA0DD7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73F36A-C8C6-44BB-9A41-C0DA59F83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3" r:id="rId2"/>
    <p:sldLayoutId id="2147484041" r:id="rId3"/>
    <p:sldLayoutId id="2147484034" r:id="rId4"/>
    <p:sldLayoutId id="2147484035" r:id="rId5"/>
    <p:sldLayoutId id="2147484036" r:id="rId6"/>
    <p:sldLayoutId id="2147484037" r:id="rId7"/>
    <p:sldLayoutId id="2147484042" r:id="rId8"/>
    <p:sldLayoutId id="2147484043" r:id="rId9"/>
    <p:sldLayoutId id="2147484038" r:id="rId10"/>
    <p:sldLayoutId id="21474840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FAEC5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C007F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C007F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10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3286125"/>
          </a:xfrm>
          <a:solidFill>
            <a:srgbClr val="ED1FD4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Константиновского района на 2020 год и на плановый период 2021 и 2022 годов</a:t>
            </a:r>
            <a:b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95288" y="2205038"/>
          <a:ext cx="8496300" cy="367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35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1217868.4 тыс. рублей</a:t>
                      </a:r>
                      <a:endParaRPr kumimoji="0" lang="ru-RU" sz="16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бюджета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1240299.3 тыс. рублей</a:t>
                      </a:r>
                      <a:endParaRPr kumimoji="0" lang="ru-RU" sz="18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  92066,9</a:t>
                      </a:r>
                      <a:endParaRPr kumimoji="0" lang="ru-RU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 328900.1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совокупный доход   33089,5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 461569.5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Транспортный налог 9009,7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Здравоохранение 8334.1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   8433,1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 52126.6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    4671,7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Дорожный фонд 301040.5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Финансовая помощь из областного бюджета    1050884.0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 и рыболовство  1427.4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доходы    19713,5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154.8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9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расходы  86746.3</a:t>
                      </a:r>
                    </a:p>
                  </a:txBody>
                  <a:tcPr marL="91433" marR="91433" marT="45694" marB="45694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187450" y="549275"/>
            <a:ext cx="6985000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/>
              <a:t>Основные параметры бюджета Константиновского района на 2020 год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772400" cy="654050"/>
          </a:xfrm>
        </p:spPr>
        <p:txBody>
          <a:bodyPr/>
          <a:lstStyle/>
          <a:p>
            <a:pPr algn="ctr"/>
            <a:r>
              <a:rPr lang="ru-RU" b="1" dirty="0" smtClean="0"/>
              <a:t>Крупнейшие налогоплательщики Константиновского района</a:t>
            </a: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714375" y="857250"/>
            <a:ext cx="7972425" cy="5162550"/>
          </a:xfrm>
        </p:spPr>
        <p:txBody>
          <a:bodyPr/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dirty="0" smtClean="0"/>
              <a:t>СПК «Правда»</a:t>
            </a:r>
          </a:p>
          <a:p>
            <a:r>
              <a:rPr lang="ru-RU" dirty="0" smtClean="0"/>
              <a:t>ООО «Стычное»</a:t>
            </a:r>
          </a:p>
          <a:p>
            <a:r>
              <a:rPr lang="ru-RU" dirty="0" smtClean="0"/>
              <a:t>ГБ ПОУ РО КТАУ (КСХТ)</a:t>
            </a:r>
          </a:p>
          <a:p>
            <a:r>
              <a:rPr lang="ru-RU" dirty="0" smtClean="0"/>
              <a:t>ФКУИК № 5 ГУФСИН России по Ростовской области</a:t>
            </a:r>
          </a:p>
          <a:p>
            <a:r>
              <a:rPr lang="ru-RU" dirty="0" smtClean="0"/>
              <a:t>ОМВД России по Константиновскому району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06437"/>
          </a:xfrm>
        </p:spPr>
        <p:txBody>
          <a:bodyPr/>
          <a:lstStyle/>
          <a:p>
            <a:r>
              <a:rPr lang="ru-RU" sz="2400" b="1" dirty="0" smtClean="0"/>
              <a:t>Собственные доходы бюджета муниципального района и консолидированного бюджета Константиновского района</a:t>
            </a:r>
            <a:br>
              <a:rPr lang="ru-RU" sz="2400" b="1" dirty="0" smtClean="0"/>
            </a:br>
            <a:r>
              <a:rPr lang="ru-RU" sz="2400" b="1" dirty="0" smtClean="0"/>
              <a:t>							тыс. рублей</a:t>
            </a:r>
            <a:endParaRPr lang="ru-RU" sz="2400" dirty="0"/>
          </a:p>
        </p:txBody>
      </p:sp>
      <p:graphicFrame>
        <p:nvGraphicFramePr>
          <p:cNvPr id="2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7366000" cy="539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Константиновского района в 2020 году, </a:t>
            </a:r>
            <a:r>
              <a:rPr lang="ru-RU" sz="2400" b="1" dirty="0" smtClean="0"/>
              <a:t>диаграмма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71463" y="1728788"/>
          <a:ext cx="8743950" cy="4972050"/>
        </p:xfrm>
        <a:graphic>
          <a:graphicData uri="http://schemas.openxmlformats.org/presentationml/2006/ole">
            <p:oleObj spid="_x0000_s106498" name="Worksheet" r:id="rId4" imgW="9273539" imgH="527299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/>
              <a:t>Динамика поступлений налога на доходы физических лиц в бюджет Константиновского района</a:t>
            </a:r>
            <a:br>
              <a:rPr lang="ru-RU" sz="1600" dirty="0" smtClean="0"/>
            </a:br>
            <a:r>
              <a:rPr lang="en-US" sz="1600" dirty="0" smtClean="0"/>
              <a:t>					</a:t>
            </a:r>
            <a:r>
              <a:rPr lang="ru-RU" sz="1600" dirty="0" smtClean="0"/>
              <a:t>тыс. рублей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/>
              <a:t>Динамика поступлений налогов на совокупные доходы в бюджет Константиновского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							</a:t>
            </a:r>
            <a:r>
              <a:rPr lang="ru-RU" sz="1600" dirty="0" smtClean="0"/>
              <a:t>тыс. рублей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/>
              <a:t>Динамика поступлений государственной пошлины в бюджет Константиновского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							</a:t>
            </a:r>
            <a:r>
              <a:rPr lang="ru-RU" sz="1600" dirty="0" smtClean="0"/>
              <a:t>тыс. рублей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/>
              <a:t>Динамика поступлений акцизов на нефтепродукты в бюджет Константиновского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							</a:t>
            </a:r>
            <a:r>
              <a:rPr lang="ru-RU" sz="1600" dirty="0" smtClean="0"/>
              <a:t>тыс. рублей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654050"/>
          </a:xfrm>
        </p:spPr>
        <p:txBody>
          <a:bodyPr/>
          <a:lstStyle/>
          <a:p>
            <a:pPr algn="ctr"/>
            <a:r>
              <a:rPr lang="ru-RU" sz="2000" dirty="0" smtClean="0"/>
              <a:t>Безвозмездные поступления из областного бюджета</a:t>
            </a:r>
            <a:br>
              <a:rPr lang="ru-RU" sz="2000" dirty="0" smtClean="0"/>
            </a:br>
            <a:r>
              <a:rPr lang="en-US" sz="2000" dirty="0" smtClean="0"/>
              <a:t>					</a:t>
            </a:r>
            <a:r>
              <a:rPr lang="ru-RU" sz="2000" dirty="0" smtClean="0"/>
              <a:t>тыс. рублей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988840"/>
          <a:ext cx="8606731" cy="3797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0200"/>
                <a:gridCol w="2088312"/>
                <a:gridCol w="1668223"/>
                <a:gridCol w="1331439"/>
                <a:gridCol w="998557"/>
              </a:tblGrid>
              <a:tr h="77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 год (первоначально утвержденный)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Проект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2020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Проект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2021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Проект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2022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Межбюджетные трансферты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1144114.1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1050884.</a:t>
                      </a:r>
                      <a:r>
                        <a:rPr lang="en-US" sz="1200" dirty="0"/>
                        <a:t>0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en-US" sz="1200"/>
                        <a:t>730402.6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1200"/>
                        <a:t>700037.9</a:t>
                      </a:r>
                      <a:endParaRPr lang="ru-RU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Дотации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140188.3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138276.2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66509.8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48464.9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Целевые трансферты из областного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1003925.8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912607.8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663892.8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651573.0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6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Поступления из местных бюджетов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8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Основные приоритеты и подходы к формированию расходов</a:t>
            </a:r>
            <a:br>
              <a:rPr lang="ru-RU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бюджета Константиновского района на 2020-2022 годы</a:t>
            </a:r>
            <a:endParaRPr lang="ru-RU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28750"/>
            <a:ext cx="7772400" cy="4591050"/>
          </a:xfrm>
        </p:spPr>
        <p:txBody>
          <a:bodyPr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Исходные данные на 2019 и 2020 годы – утвержденные ассигнования в Решении Собрания депутатов Константиновского района от 24.12.2018 № 230 «О бюджете Константиновского района на 2019 год и на плановый период 2020 и 2021 годов», на 2022 год - бюджетные ассигнования 2021, установленные эти решением</a:t>
            </a:r>
          </a:p>
          <a:p>
            <a:pPr algn="just"/>
            <a:r>
              <a:rPr lang="ru-RU" sz="1400" dirty="0" smtClean="0"/>
              <a:t>Основной приоритет-достижение национальных целей развития посредством реализации региональных проектов в соответствии с Указом Президента Российской Федерации от 07.05.2018 № 204 «О национальных целях т стратегических задачах развития Российской Федерации на период до 2024 года»</a:t>
            </a:r>
          </a:p>
          <a:p>
            <a:pPr algn="just"/>
            <a:r>
              <a:rPr lang="ru-RU" sz="1400" dirty="0" smtClean="0"/>
              <a:t>Индексация размеров оплаты труда работников муниципальных учреждений, органов местного самоуправления, отраслевых (функциональных) Администрации Константиновского района на прогнозный уровень инфляции с 1 октября 2020 года на 3,8 процента, с 1 октября 2021 года на 4,0 процента и с 1 октября 2022 года на 4,0 процента.</a:t>
            </a:r>
          </a:p>
          <a:p>
            <a:pPr algn="just"/>
            <a:r>
              <a:rPr lang="ru-RU" sz="1400" dirty="0" smtClean="0"/>
              <a:t>Увеличение расходов на заработную плату в связи с доведением минимального размера оплаты труда до величины прожиточного минимума трудоспособного населения с 1 января 2020 год до 12 130 рублей, на 2021 и 2022 годы предусмотрен уровень 2020 года</a:t>
            </a:r>
          </a:p>
          <a:p>
            <a:pPr algn="just"/>
            <a:r>
              <a:rPr lang="ru-RU" sz="1400" dirty="0" smtClean="0"/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указах.</a:t>
            </a:r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428596" y="1714488"/>
            <a:ext cx="8501122" cy="107157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Основа </a:t>
            </a:r>
            <a:r>
              <a:rPr lang="ru-RU" sz="2000" dirty="0"/>
              <a:t>формирования проекта бюджета Константиновского района на 2020 год и на плановый период 2021 и 2022 годов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429000"/>
            <a:ext cx="2271196" cy="30243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3429000"/>
            <a:ext cx="2232248" cy="29540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Прогноз социально-экономического развития Константиновского района на 2020-2022 годы (Постановлением Администрации Константиновского района от 30.06. 2019 года № 720)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3429000"/>
            <a:ext cx="1872208" cy="29066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Основные направления бюджетной и налоговой политики Константиновского района на 2020-2022 годы (Постановление Администрации Константиновского района от 01.11.2019 № 998)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857496"/>
            <a:ext cx="2271196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71800" y="2852936"/>
            <a:ext cx="2232248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2852936"/>
            <a:ext cx="1800200" cy="50405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2852936"/>
            <a:ext cx="1800200" cy="50405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3429000"/>
            <a:ext cx="1872208" cy="29066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-Проект Областного закона «Об областном бюджете на 2020 год и на плановый период 2021 и 2022 годов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06437"/>
          </a:xfrm>
        </p:spPr>
        <p:txBody>
          <a:bodyPr/>
          <a:lstStyle/>
          <a:p>
            <a:r>
              <a:rPr lang="ru-RU" sz="2400" b="1" dirty="0" smtClean="0"/>
              <a:t>Динамика расходов бюджета Константиновского района</a:t>
            </a:r>
            <a:br>
              <a:rPr lang="ru-RU" sz="2400" b="1" dirty="0" smtClean="0"/>
            </a:br>
            <a:r>
              <a:rPr lang="ru-RU" sz="2400" b="1" dirty="0" smtClean="0"/>
              <a:t>							тыс. рублей</a:t>
            </a:r>
            <a:endParaRPr lang="ru-RU" sz="2400" dirty="0"/>
          </a:p>
        </p:txBody>
      </p:sp>
      <p:graphicFrame>
        <p:nvGraphicFramePr>
          <p:cNvPr id="2" name="Содержимое 7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7366000" cy="539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Структура расходов по разделам бюджетной классификации (%)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618041" cy="490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2934"/>
                <a:gridCol w="803639"/>
                <a:gridCol w="642911"/>
                <a:gridCol w="723275"/>
                <a:gridCol w="562547"/>
                <a:gridCol w="884002"/>
                <a:gridCol w="482183"/>
                <a:gridCol w="723275"/>
                <a:gridCol w="72327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2019*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тыс.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тыс.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тыс.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тыс.</a:t>
                      </a:r>
                      <a:endParaRPr lang="ru-RU" sz="12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Общегосударственные вопросы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77423.1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5.6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80858</a:t>
                      </a:r>
                      <a:r>
                        <a:rPr lang="en-US" sz="1000"/>
                        <a:t>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6.5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8998</a:t>
                      </a:r>
                      <a:r>
                        <a:rPr lang="en-US" sz="1000"/>
                        <a:t>2.1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9.0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101407.5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Национальная безопасность и правоохранительная деятельность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3937.7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4111.7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4291.4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4480.9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Национальная экономика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203950.1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14.9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302986.6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24.4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19396.0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24698.9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2.4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Жилищно-коммунальное хозяйство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140268.8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10.2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154.8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154.8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154.8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Охрана окружающей среды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Образование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438242.4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31.9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461569.5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37.2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487458.3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48.5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522553.5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51.6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Культура, кинематография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57789.8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52126.6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54159.1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45939.1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4.5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Здравоохранение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19314.8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8334.1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8772.0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11551.5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Социальная политика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328983.7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24.0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328900.1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26.5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339419.7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33.8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300669.1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Физкультура и спорт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101894.9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7.3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688.3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688.3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688.3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Средства массовой информации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500.0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519.0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519.0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519.0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0.1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63093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*Утвержденный бюджет</a:t>
            </a: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Расходы бюджета Константиновского района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в 2020 году   1 240 299.3 тыс.рублей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249288" cy="4450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479606"/>
                <a:gridCol w="983157"/>
                <a:gridCol w="786525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Общегосударственные вопросы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80858.1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Национальная безопасность и правоохранительная деятельность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4111.7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Национальная экономика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302986.6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24.4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Жилищно-коммунальное хозяйство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154.8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Охрана окружающей среды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50.5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461569.5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37.2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52126.6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4.2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Здравоохранение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8334.1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Социальная политика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328900.1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26.5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Физкультура и спорт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688.3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Средства массовой информации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/>
                        <a:t>519.0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/>
                        <a:t>0.0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Расходы на реализацию национальных проектов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						</a:t>
            </a:r>
            <a:r>
              <a:rPr lang="ru-RU" sz="2400" b="1" dirty="0" smtClean="0"/>
              <a:t>тыс.рублей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83568" y="1772816"/>
          <a:ext cx="7676477" cy="26030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69368"/>
                <a:gridCol w="950912"/>
                <a:gridCol w="1186360"/>
                <a:gridCol w="1152128"/>
                <a:gridCol w="810196"/>
                <a:gridCol w="200751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национальных проектов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Региональные проекты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2020-2022 годы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121167.1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43626.3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44495.6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33045.2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Демография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117718.2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41910.0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42779.3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33028.9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Здравоохранение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3400.0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1700.0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1700.0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Образование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32.6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16.3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16.3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16.3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Расходы бюджета Константиновского района, формируемые в рамках программ Константиновского района,  </a:t>
            </a:r>
            <a:r>
              <a:rPr lang="ru-RU" sz="1800" b="1" dirty="0" err="1" smtClean="0"/>
              <a:t>непрограммные</a:t>
            </a:r>
            <a:r>
              <a:rPr lang="ru-RU" sz="1800" b="1" dirty="0" smtClean="0"/>
              <a:t> расходы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							</a:t>
            </a:r>
            <a:r>
              <a:rPr lang="ru-RU" sz="1600" b="1" dirty="0" smtClean="0"/>
              <a:t>тыс.рублей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83568" y="1772816"/>
          <a:ext cx="7776864" cy="35879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74440"/>
                <a:gridCol w="1382960"/>
                <a:gridCol w="1627486"/>
                <a:gridCol w="1580526"/>
                <a:gridCol w="1111452"/>
              </a:tblGrid>
              <a:tr h="526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2019*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бюджета Константиновского района, формируемые в рамках муниципальных программ Константиновского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1325973.0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1191736.8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947442.1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944409.2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11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Непрограммные</a:t>
                      </a:r>
                      <a:r>
                        <a:rPr lang="ru-RU" sz="1400" dirty="0"/>
                        <a:t> расходы бюджета Константиновского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46382.8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48562.5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57449.8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68303.9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9992" y="59492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*Утвержденный бюджет Константиновского района</a:t>
            </a:r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						</a:t>
            </a:r>
            <a:r>
              <a:rPr lang="ru-RU" sz="2400" b="1" dirty="0" smtClean="0"/>
              <a:t>тыс.рублей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764704"/>
          <a:ext cx="7992888" cy="55084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74002"/>
                <a:gridCol w="2774002"/>
                <a:gridCol w="846306"/>
                <a:gridCol w="159857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 муниципальной программы Константиновского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План год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Доля муниципальных программ, связанных с социальным развитием, в общем объеме расходов, запланированных на реализацию муниципальных программ Константиновского района в 2019 году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1.Развитие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 dirty="0"/>
                        <a:t>434016.2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 dirty="0"/>
                        <a:t>35.0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2.Развитие здравоохранения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 dirty="0"/>
                        <a:t>8124.1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 dirty="0"/>
                        <a:t>0.7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3. Социальная поддержка граждан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spc="-100"/>
                        <a:t>324862.1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spc="-100"/>
                        <a:t>26.2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 4.Доступная среда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spc="-100"/>
                        <a:t>55.4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spc="-1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5. Развитие культуры и туризма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spc="-100"/>
                        <a:t>70056.1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spc="-100"/>
                        <a:t>5.6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6. Развитие физической культуры  спорта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00" spc="-100"/>
                        <a:t>6</a:t>
                      </a:r>
                      <a:r>
                        <a:rPr lang="en-US" sz="1000" kern="100" spc="-100"/>
                        <a:t>88.3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 7.Молодежь Константиновского района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 dirty="0"/>
                        <a:t>400.9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0.0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 8.Поддержка казачьих обществ Константиновского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15770.7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1.3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9.Территориальное планирование и обеспечение доступным и комфортным жильем населения Константиновского района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13082.8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 dirty="0"/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Доля муниципальных программ, связанных с развитием инфраструктуры и обеспечением условий жизнедеятельности, в общем объеме расходов, запланированных на реализацию муниципальных программ Константиновского района в 2019 году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10.Развитие транспортной системы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301040.5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24.3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/>
                        <a:t>11. Обеспечение качественными жилищно-коммунальными услугами населения Константиновского района</a:t>
                      </a:r>
                      <a:endParaRPr kumimoji="0" lang="ru-RU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154.8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0.0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/>
                        <a:t>12.Охрана окружающей среды и рациональное природопользование</a:t>
                      </a:r>
                      <a:endParaRPr kumimoji="0" lang="ru-RU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70.5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0.0</a:t>
                      </a:r>
                      <a:endParaRPr kumimoji="0"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						</a:t>
            </a:r>
            <a:r>
              <a:rPr lang="ru-RU" sz="2400" b="1" dirty="0" smtClean="0"/>
              <a:t>тыс.рублей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764704"/>
          <a:ext cx="7992888" cy="43352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74002"/>
                <a:gridCol w="2774002"/>
                <a:gridCol w="846306"/>
                <a:gridCol w="159857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13.Формирование законопослушного поведения участников дорожного движения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156.3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0.0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 14.Защита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4390.7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0.4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15. Информационное общество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8931.5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0.7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16. Обеспечение общественного порядка и профилактика правонарушений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73.3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0.0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 17.Муниципальная политика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748.4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0.0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Доля муниципальных программ, связанных с обеспечением высоких темпов экономического роста, в общем объеме расходов, запланированных на реализацию муниципальных программ Константиновского района в 2019 году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18.Экономическое развитие 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83.3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000" kern="1200" dirty="0"/>
                        <a:t>0.0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19. Развитие сельского хозяйства и регулирование рынков сельскохозяйственной продукции, сырья и продовольствия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1660.4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01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20. Управление муниципальными финансами и создание условий для эффективного управления муниципальными финансами поселений, входящих в состав Константиновского района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7370.5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0.6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Итого программ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kern="1200" dirty="0"/>
                        <a:t>1191736.8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kumimoji="0"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						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764704"/>
          <a:ext cx="7848873" cy="5652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608"/>
                <a:gridCol w="1337443"/>
                <a:gridCol w="1038822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 муниципальной программы Константиновского района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год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%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1. Развитие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434016.2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35.0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2. Развитие здравоохранения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8124.1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0.7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3. Социальная поддержка граждан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324862.1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26.2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4. Доступная среда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55.4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0.0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5. Развитие культуры и туризма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70056.1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5.6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6. Развитие физической культуры и спорта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688.3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0.1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7. Молодежь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400.9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0.0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8. Поддержка казачьих обществ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15770.7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1.3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9. Территориальное планирование и обеспечение доступным и комфортным жильем населения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13082.8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spc="-100"/>
                        <a:t>1.1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10. Развитие транспортной системы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301040.5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24.3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11. Обеспечение качественными жилищно-коммунальными услугами населения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154.8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12. Охрана окружающей среды и рациональное природопользование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70.5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13. Формирование законопослушного поведения участников дорожного движения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156.3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0.0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5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14. Экономическое развитие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/>
                        <a:t>83.3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0.0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15. 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1660.4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/>
                        <a:t>0.1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16. Обеспечение общественного порядка и противодействие преступности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73.3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0.0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17.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4390.7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0.4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18. Муниципальная политика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748.4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0.1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19. Информационное общество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8931.5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/>
                        <a:t>0.7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20. Управление муниципальными финансами и создание условий для эффективного управления муниципальными финансами поселений, входящих в состав Константиновского района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/>
                        <a:t>7370.5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/>
                        <a:t>0.6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Доля муниципальных программ в общем объеме расходов запланированных на реализацию муниципальных программ Константиновского района на 2019 г           </a:t>
            </a:r>
            <a:r>
              <a:rPr lang="ru-RU" sz="1200" dirty="0" smtClean="0"/>
              <a:t>тыс. </a:t>
            </a:r>
            <a:r>
              <a:rPr lang="ru-RU" sz="1200" dirty="0" err="1" smtClean="0"/>
              <a:t>руб</a:t>
            </a:r>
            <a:endParaRPr lang="ru-RU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511175"/>
          </a:xfrm>
        </p:spPr>
        <p:txBody>
          <a:bodyPr/>
          <a:lstStyle/>
          <a:p>
            <a:r>
              <a:rPr lang="ru-RU" sz="2400" b="1" dirty="0" smtClean="0"/>
              <a:t>Расходы бюджета Константиновского района на образование в 2020-2022 годах</a:t>
            </a:r>
            <a:endParaRPr lang="ru-RU" sz="2400" dirty="0"/>
          </a:p>
        </p:txBody>
      </p:sp>
      <p:graphicFrame>
        <p:nvGraphicFramePr>
          <p:cNvPr id="33795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23528" y="980728"/>
          <a:ext cx="8643938" cy="5008563"/>
        </p:xfrm>
        <a:graphic>
          <a:graphicData uri="http://schemas.openxmlformats.org/presentationml/2006/ole">
            <p:oleObj spid="_x0000_s178178" name="Worksheet" r:id="rId3" imgW="9113591" imgH="52805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Константиновского района на образование в 2020-2022 годах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22288" y="954088"/>
          <a:ext cx="8099425" cy="5303837"/>
        </p:xfrm>
        <a:graphic>
          <a:graphicData uri="http://schemas.openxmlformats.org/presentationml/2006/ole">
            <p:oleObj spid="_x0000_s179202" name="Worksheet" r:id="rId3" imgW="9738254" imgH="637784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Особенности составления проекта  бюджета Константиновского района на 2020 год и на плановый период 2021 и 2022 годов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47800"/>
            <a:ext cx="8572500" cy="512445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Бюджет сформированы с учетом изменений, внесенных в бюджетное и налоговое законодательство</a:t>
            </a:r>
          </a:p>
          <a:p>
            <a:pPr algn="just"/>
            <a:r>
              <a:rPr lang="ru-RU" sz="1400" dirty="0" smtClean="0"/>
              <a:t>Обеспечение реализации Указа Президента Российской Федерации от 07.05.2018 № 204 «О национальных целях т стратегических задачах развития Российской Федерации на период до 2024 года»</a:t>
            </a:r>
          </a:p>
          <a:p>
            <a:pPr algn="just"/>
            <a:r>
              <a:rPr lang="ru-RU" sz="1400" dirty="0" smtClean="0"/>
              <a:t>Параметры бюджета Константиновского района сформированы с учетом Плана мероприятий по росту доходного потенциала Константиновского района, оптимизации расходов бюджета Константиновского района и сокращению муниципального долга Константиновского района</a:t>
            </a:r>
          </a:p>
          <a:p>
            <a:pPr algn="just"/>
            <a:r>
              <a:rPr lang="ru-RU" sz="1400" dirty="0" smtClean="0"/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Предприятия</a:t>
            </a:r>
            <a:endParaRPr lang="ru-RU" sz="1400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9" descr="бюдже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2232248" cy="16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/>
          <a:lstStyle/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ru-RU" sz="1400" b="1" dirty="0" smtClean="0"/>
              <a:t>Структура расходов бюджета Константиновского района на образование в 2020-2022 годах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/>
              <a:t>							</a:t>
            </a:r>
            <a:r>
              <a:rPr lang="ru-RU" sz="1400" b="1" dirty="0" smtClean="0"/>
              <a:t>тыс.руб.</a:t>
            </a:r>
            <a:endParaRPr lang="ru-RU" sz="1400" dirty="0"/>
          </a:p>
        </p:txBody>
      </p:sp>
      <p:graphicFrame>
        <p:nvGraphicFramePr>
          <p:cNvPr id="159745" name="Содержимое 3"/>
          <p:cNvGraphicFramePr>
            <a:graphicFrameLocks noGrp="1"/>
          </p:cNvGraphicFramePr>
          <p:nvPr/>
        </p:nvGraphicFramePr>
        <p:xfrm>
          <a:off x="467544" y="908720"/>
          <a:ext cx="4104456" cy="3240360"/>
        </p:xfrm>
        <a:graphic>
          <a:graphicData uri="http://schemas.openxmlformats.org/presentationml/2006/ole">
            <p:oleObj spid="_x0000_s159745" name="Worksheet" r:id="rId3" imgW="9166763" imgH="6019797" progId="Excel.Sheet.8">
              <p:embed/>
            </p:oleObj>
          </a:graphicData>
        </a:graphic>
      </p:graphicFrame>
      <p:graphicFrame>
        <p:nvGraphicFramePr>
          <p:cNvPr id="159746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0" y="980728"/>
          <a:ext cx="3672781" cy="3096344"/>
        </p:xfrm>
        <a:graphic>
          <a:graphicData uri="http://schemas.openxmlformats.org/presentationml/2006/ole">
            <p:oleObj spid="_x0000_s159746" name="Worksheet" r:id="rId4" imgW="9166763" imgH="6027364" progId="Excel.Sheet.8">
              <p:embed/>
            </p:oleObj>
          </a:graphicData>
        </a:graphic>
      </p:graphicFrame>
      <p:graphicFrame>
        <p:nvGraphicFramePr>
          <p:cNvPr id="159747" name="Содержимое 3"/>
          <p:cNvGraphicFramePr>
            <a:graphicFrameLocks noGrp="1"/>
          </p:cNvGraphicFramePr>
          <p:nvPr/>
        </p:nvGraphicFramePr>
        <p:xfrm>
          <a:off x="467544" y="4077072"/>
          <a:ext cx="4104456" cy="2664296"/>
        </p:xfrm>
        <a:graphic>
          <a:graphicData uri="http://schemas.openxmlformats.org/presentationml/2006/ole">
            <p:oleObj spid="_x0000_s159747" name="Worksheet" r:id="rId5" imgW="9166763" imgH="6019797" progId="Excel.Sheet.8">
              <p:embed/>
            </p:oleObj>
          </a:graphicData>
        </a:graphic>
      </p:graphicFrame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49080"/>
            <a:ext cx="2434977" cy="2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511175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1800" b="1" dirty="0" smtClean="0"/>
              <a:t>Структура расходов по разделу «Культура, кинематография» на 2020 год и на плановый период 2021 и 2022 годов</a:t>
            </a:r>
            <a:endParaRPr lang="ru-RU" sz="2400" dirty="0"/>
          </a:p>
        </p:txBody>
      </p:sp>
      <p:graphicFrame>
        <p:nvGraphicFramePr>
          <p:cNvPr id="33795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23850" y="981075"/>
          <a:ext cx="8643938" cy="5008563"/>
        </p:xfrm>
        <a:graphic>
          <a:graphicData uri="http://schemas.openxmlformats.org/presentationml/2006/ole">
            <p:oleObj spid="_x0000_s181250" name="Worksheet" r:id="rId3" imgW="9113591" imgH="52805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800"/>
          </a:xfrm>
        </p:spPr>
        <p:txBody>
          <a:bodyPr/>
          <a:lstStyle/>
          <a:p>
            <a:pPr algn="ctr"/>
            <a:r>
              <a:rPr lang="ru-RU" sz="1800" b="1" dirty="0" smtClean="0"/>
              <a:t>Районные мероприятия в сфере культуры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на 2020 год  111,4 тыс. рублей, 2021 и 2022 годы- 111,4 тыс.рублей, в т.ч.</a:t>
            </a:r>
            <a:endParaRPr lang="ru-RU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1" y="1428750"/>
          <a:ext cx="7834063" cy="37157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87681"/>
                <a:gridCol w="984652"/>
                <a:gridCol w="722078"/>
                <a:gridCol w="1939652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тыс.руб.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Тематическая программа «Мужество, Доблесть и Честь!» ко Дню защитника Отечества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Концерт - поздравления « Нет женщины прекрасней…» ко Дню 8 марта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Митинг «Чернобыль черный день апреля»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Фестиваль - конкурс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«Марья краса –девичья коса»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6,0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Фестиваль патриотической песни «Песни, с которыми мы победили»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Мероприятие «Фестиваль сладкой жизни»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Районный  конкурс детского творчества «Казачок»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/>
                        <a:t>Проведение фестиваля казачьей культуры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« Казачество – честь и слава России»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17,3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511175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1800" b="1" dirty="0" smtClean="0"/>
              <a:t>Расходы бюджета Константиновского района на здравоохранение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в 2020-2022 годах</a:t>
            </a:r>
            <a:endParaRPr lang="ru-RU" sz="2400" dirty="0"/>
          </a:p>
        </p:txBody>
      </p:sp>
      <p:graphicFrame>
        <p:nvGraphicFramePr>
          <p:cNvPr id="33795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23850" y="1028700"/>
          <a:ext cx="8643938" cy="4911725"/>
        </p:xfrm>
        <a:graphic>
          <a:graphicData uri="http://schemas.openxmlformats.org/presentationml/2006/ole">
            <p:oleObj spid="_x0000_s182274" name="Worksheet" r:id="rId3" imgW="9151633" imgH="520445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511175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1800" b="1" dirty="0" smtClean="0"/>
              <a:t>Расходы бюджета Константиновского района на здравоохранение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в 2020-2022 годах   		</a:t>
            </a:r>
            <a:br>
              <a:rPr lang="ru-RU" sz="1800" b="1" dirty="0" smtClean="0"/>
            </a:br>
            <a:r>
              <a:rPr lang="ru-RU" sz="1800" b="1" dirty="0" smtClean="0"/>
              <a:t>						тыс.руб.</a:t>
            </a:r>
          </a:p>
        </p:txBody>
      </p:sp>
      <p:graphicFrame>
        <p:nvGraphicFramePr>
          <p:cNvPr id="33795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281113" y="1111250"/>
          <a:ext cx="6729412" cy="4746625"/>
        </p:xfrm>
        <a:graphic>
          <a:graphicData uri="http://schemas.openxmlformats.org/presentationml/2006/ole">
            <p:oleObj spid="_x0000_s183298" name="Worksheet" r:id="rId3" imgW="9144068" imgH="644660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939800"/>
          </a:xfrm>
        </p:spPr>
        <p:txBody>
          <a:bodyPr/>
          <a:lstStyle/>
          <a:p>
            <a:pPr algn="ctr"/>
            <a:r>
              <a:rPr lang="ru-RU" sz="1800" b="1" dirty="0" smtClean="0"/>
              <a:t>Расходы бюджета Константиновского района на социальную политику</a:t>
            </a:r>
            <a:br>
              <a:rPr lang="ru-RU" sz="1800" b="1" dirty="0" smtClean="0"/>
            </a:br>
            <a:r>
              <a:rPr lang="ru-RU" sz="1800" b="1" dirty="0" smtClean="0"/>
              <a:t>в 2019-2022 годах</a:t>
            </a:r>
            <a:br>
              <a:rPr lang="ru-RU" sz="1800" b="1" dirty="0" smtClean="0"/>
            </a:br>
            <a:r>
              <a:rPr lang="ru-RU" sz="1800" b="1" dirty="0" smtClean="0"/>
              <a:t>							тыс.руб</a:t>
            </a:r>
            <a:r>
              <a:rPr lang="ru-RU" sz="1800" dirty="0" smtClean="0"/>
              <a:t>.</a:t>
            </a:r>
            <a:endParaRPr lang="ru-RU" sz="1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2132856"/>
          <a:ext cx="8249721" cy="276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8935"/>
                <a:gridCol w="2008784"/>
                <a:gridCol w="1361807"/>
                <a:gridCol w="886206"/>
                <a:gridCol w="126398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328983.7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328900.1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339419.7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300669,1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3300.7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3300.7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3300.7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3300.7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обслуживание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80727.0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88136.7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93736.8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100086.7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100397.7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109079. 3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112396. 6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93944.7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132579.3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115681. 4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117002. 6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89898.2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11979.0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12702.0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12983.0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13438.8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/>
              <a:t>Структура расходов бюджета Константиновского района на социальную политику в 2020 году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22250" y="1603375"/>
          <a:ext cx="8840788" cy="5222875"/>
        </p:xfrm>
        <a:graphic>
          <a:graphicData uri="http://schemas.openxmlformats.org/presentationml/2006/ole">
            <p:oleObj spid="_x0000_s207874" name="Worksheet" r:id="rId4" imgW="9265974" imgH="54712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17025"/>
            <a:ext cx="7886700" cy="10857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отдельных категорий граждан – 467504,4 тыс. рублей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119" y="1304925"/>
            <a:ext cx="4808935" cy="571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Около 10 тыс. человек, из них:</a:t>
            </a:r>
          </a:p>
        </p:txBody>
      </p:sp>
      <p:sp>
        <p:nvSpPr>
          <p:cNvPr id="4" name="Объект 2"/>
          <p:cNvSpPr txBox="1"/>
          <p:nvPr/>
        </p:nvSpPr>
        <p:spPr>
          <a:xfrm>
            <a:off x="1447800" y="2130425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x-none" sz="2000" noProof="1">
                <a:latin typeface="Times New Roman" panose="02020603050405020304" pitchFamily="18" charset="0"/>
              </a:rPr>
              <a:t>Ветераны труда </a:t>
            </a:r>
            <a:r>
              <a:rPr lang="ru-RU" altLang="zh-CN" sz="2000" noProof="1">
                <a:latin typeface="Times New Roman" panose="02020603050405020304" pitchFamily="18" charset="0"/>
              </a:rPr>
              <a:t>1689</a:t>
            </a:r>
            <a:r>
              <a:rPr lang="zh-CN" altLang="x-none" sz="2000" noProof="1">
                <a:latin typeface="Times New Roman" panose="02020603050405020304" pitchFamily="18" charset="0"/>
              </a:rPr>
              <a:t> человек</a:t>
            </a:r>
            <a:endParaRPr lang="zh-CN" altLang="x-none" sz="2000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/>
          <p:nvPr/>
        </p:nvSpPr>
        <p:spPr>
          <a:xfrm>
            <a:off x="1447800" y="2798763"/>
            <a:ext cx="3587354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x-none" sz="2000" noProof="1">
                <a:latin typeface="Times New Roman" panose="02020603050405020304" pitchFamily="18" charset="0"/>
              </a:rPr>
              <a:t>Труженики тыла </a:t>
            </a:r>
            <a:r>
              <a:rPr lang="ru-RU" altLang="zh-CN" sz="2000" noProof="1">
                <a:latin typeface="Times New Roman" panose="02020603050405020304" pitchFamily="18" charset="0"/>
              </a:rPr>
              <a:t>132</a:t>
            </a:r>
            <a:r>
              <a:rPr lang="zh-CN" altLang="x-none" sz="2000" noProof="1">
                <a:latin typeface="Times New Roman" panose="02020603050405020304" pitchFamily="18" charset="0"/>
              </a:rPr>
              <a:t> человек</a:t>
            </a:r>
          </a:p>
        </p:txBody>
      </p:sp>
      <p:sp>
        <p:nvSpPr>
          <p:cNvPr id="6" name="Объект 2"/>
          <p:cNvSpPr txBox="1"/>
          <p:nvPr/>
        </p:nvSpPr>
        <p:spPr>
          <a:xfrm>
            <a:off x="1447800" y="3505200"/>
            <a:ext cx="3587354" cy="63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zh-CN" altLang="x-none" sz="1600" noProof="1">
                <a:latin typeface="Times New Roman" panose="02020603050405020304" pitchFamily="18" charset="0"/>
              </a:rPr>
              <a:t>Граждане, пострадавшие от политических репрессий </a:t>
            </a:r>
            <a:r>
              <a:rPr lang="zh-CN" altLang="x-none" sz="1600" noProof="1" smtClean="0">
                <a:latin typeface="Times New Roman" panose="02020603050405020304" pitchFamily="18" charset="0"/>
              </a:rPr>
              <a:t>40 человека</a:t>
            </a:r>
            <a:endParaRPr lang="zh-CN" altLang="x-none" sz="1600" noProof="1">
              <a:latin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/>
          <p:nvPr/>
        </p:nvSpPr>
        <p:spPr>
          <a:xfrm>
            <a:off x="1447800" y="4275139"/>
            <a:ext cx="3587354" cy="6254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x-none" sz="1600" noProof="1">
                <a:latin typeface="Times New Roman" panose="02020603050405020304" pitchFamily="18" charset="0"/>
              </a:rPr>
              <a:t>Ветераны труда Ростовской области </a:t>
            </a:r>
            <a:r>
              <a:rPr lang="ru-RU" altLang="zh-CN" sz="1600" noProof="1">
                <a:latin typeface="Times New Roman" panose="02020603050405020304" pitchFamily="18" charset="0"/>
              </a:rPr>
              <a:t>467</a:t>
            </a:r>
            <a:r>
              <a:rPr lang="zh-CN" altLang="x-none" sz="1600" noProof="1">
                <a:latin typeface="Times New Roman" panose="02020603050405020304" pitchFamily="18" charset="0"/>
              </a:rPr>
              <a:t> человек</a:t>
            </a:r>
          </a:p>
        </p:txBody>
      </p:sp>
      <p:sp>
        <p:nvSpPr>
          <p:cNvPr id="8" name="Объект 2"/>
          <p:cNvSpPr txBox="1"/>
          <p:nvPr/>
        </p:nvSpPr>
        <p:spPr>
          <a:xfrm>
            <a:off x="1447800" y="5035551"/>
            <a:ext cx="3587354" cy="690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x-none" sz="1600" noProof="1">
                <a:latin typeface="Times New Roman" panose="02020603050405020304" pitchFamily="18" charset="0"/>
              </a:rPr>
              <a:t>Граждане, работающие и проживающие в сельской местности </a:t>
            </a:r>
            <a:r>
              <a:rPr lang="ru-RU" altLang="zh-CN" sz="1600" noProof="1">
                <a:latin typeface="Times New Roman" panose="02020603050405020304" pitchFamily="18" charset="0"/>
              </a:rPr>
              <a:t>2114</a:t>
            </a:r>
            <a:r>
              <a:rPr lang="zh-CN" altLang="x-none" sz="1600" noProof="1">
                <a:latin typeface="Times New Roman" panose="02020603050405020304" pitchFamily="18" charset="0"/>
              </a:rPr>
              <a:t> человек</a:t>
            </a:r>
            <a:endParaRPr lang="zh-CN" altLang="x-none" sz="1600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/>
          <p:nvPr/>
        </p:nvSpPr>
        <p:spPr>
          <a:xfrm>
            <a:off x="1447800" y="5862639"/>
            <a:ext cx="3587354" cy="649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x-none" sz="1600" noProof="1">
                <a:latin typeface="Times New Roman" panose="02020603050405020304" pitchFamily="18" charset="0"/>
              </a:rPr>
              <a:t>Малоимущие семьи и одиноко проживающие граждане 5</a:t>
            </a:r>
            <a:r>
              <a:rPr lang="ru-RU" altLang="zh-CN" sz="1600" noProof="1">
                <a:latin typeface="Times New Roman" panose="02020603050405020304" pitchFamily="18" charset="0"/>
              </a:rPr>
              <a:t>101</a:t>
            </a:r>
            <a:r>
              <a:rPr lang="zh-CN" altLang="x-none" sz="1600" noProof="1">
                <a:latin typeface="Times New Roman" panose="02020603050405020304" pitchFamily="18" charset="0"/>
              </a:rPr>
              <a:t> семей</a:t>
            </a:r>
            <a:endParaRPr lang="zh-CN" altLang="x-none" sz="1600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7194" y="2122489"/>
            <a:ext cx="754856" cy="509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7194" y="2830513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07194" y="3568700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07194" y="4333875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07194" y="5126038"/>
            <a:ext cx="754856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07194" y="5918200"/>
            <a:ext cx="754856" cy="50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1"/>
          <p:cNvSpPr>
            <a:spLocks noGrp="1"/>
          </p:cNvSpPr>
          <p:nvPr>
            <p:ph type="title"/>
          </p:nvPr>
        </p:nvSpPr>
        <p:spPr>
          <a:xfrm>
            <a:off x="628650" y="68263"/>
            <a:ext cx="7886700" cy="61595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РЕГИОНАЛЬНЫЙ ПРОЕКТ</a:t>
            </a:r>
            <a:r>
              <a:rPr lang="ru-RU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</a:br>
            <a:r>
              <a:rPr lang="ru-RU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«Финансовая поддержка семей при рождении детей» </a:t>
            </a:r>
            <a:r>
              <a:rPr lang="ru-RU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</a:br>
            <a:r>
              <a:rPr lang="ru-RU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 рамках национального проекта «Демография»</a:t>
            </a:r>
            <a:r>
              <a:rPr lang="ru-RU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</a:br>
            <a:endParaRPr lang="ru-RU" sz="2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90825" y="1012825"/>
            <a:ext cx="3482579" cy="8763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- 41910,1 тыс рублей,</a:t>
            </a:r>
          </a:p>
          <a:p>
            <a:pPr algn="ctr">
              <a:defRPr/>
            </a:pPr>
            <a:r>
              <a:rPr lang="ru-RU" alt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-  42779,3 тыс рублей,</a:t>
            </a:r>
          </a:p>
          <a:p>
            <a:pPr algn="ctr">
              <a:defRPr/>
            </a:pPr>
            <a:r>
              <a:rPr lang="ru-RU" alt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2022 год - 33028,9 тыс рублей, </a:t>
            </a:r>
          </a:p>
          <a:p>
            <a:pPr algn="ctr">
              <a:defRPr/>
            </a:pPr>
            <a:r>
              <a:rPr lang="ru-RU" alt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из них</a:t>
            </a:r>
            <a:r>
              <a:rPr lang="ru-RU" altLang="en-US" sz="1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en-US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1008"/>
            <a:ext cx="2369344" cy="669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sq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2020 год – 21534,6 тыс рублей,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2021 год – 21874,1 тыс рублей,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2022 год – 22410,0 тыс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42197" y="2003426"/>
            <a:ext cx="4214813" cy="80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региональный материнский капитал в размере 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121287 рублей на 450 малоимущих семей при рождении (усыновлении) третьего ребенка или последующих детей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2924944"/>
            <a:ext cx="2356247" cy="63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2020 - 2022 годы  </a:t>
            </a:r>
          </a:p>
          <a:p>
            <a:pPr algn="ctr">
              <a:defRPr/>
            </a:pPr>
            <a:r>
              <a:rPr lang="ru-RU" altLang="en-US" sz="1400" b="1">
                <a:solidFill>
                  <a:srgbClr val="000000"/>
                </a:solidFill>
                <a:latin typeface="Times New Roman" pitchFamily="18" charset="0"/>
              </a:rPr>
              <a:t> по 6017,9 тыс рублей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23285" y="3673475"/>
            <a:ext cx="3192065" cy="1089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на полноценное питание беременных женщин из малоимущих семей, кормящих матерей и детей в возрасте до трех лет из малоимущих семей:</a:t>
            </a:r>
            <a:endParaRPr lang="ru-RU" altLang="en-US" sz="1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en-US" sz="14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5013176"/>
            <a:ext cx="2421731" cy="771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2020год –28,2 тыс рублей,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2021год – 29,3 тыс рублей,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2022год – 30,4 тыс рублей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0291" y="4100513"/>
            <a:ext cx="1418034" cy="1630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ежемесячная денежная выплата в связи 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с рождением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(усыновлением первого ребенка</a:t>
            </a:r>
          </a:p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 (160 детей)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5536" y="5805264"/>
            <a:ext cx="2127647" cy="7842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en-US" sz="1100" b="1" noProof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en-US" sz="1100" b="1" noProof="1" smtClean="0">
                <a:solidFill>
                  <a:srgbClr val="000000"/>
                </a:solidFill>
                <a:latin typeface="Times New Roman" pitchFamily="18" charset="0"/>
              </a:rPr>
              <a:t>2020 год - 10106,9 тыс рублей;</a:t>
            </a:r>
          </a:p>
          <a:p>
            <a:pPr algn="ctr">
              <a:defRPr/>
            </a:pPr>
            <a:r>
              <a:rPr lang="ru-RU" altLang="en-US" sz="1100" b="1" noProof="1" smtClean="0">
                <a:solidFill>
                  <a:srgbClr val="000000"/>
                </a:solidFill>
                <a:latin typeface="Times New Roman" pitchFamily="18" charset="0"/>
              </a:rPr>
              <a:t> 2021 год - 10466,3 тыс рублей;</a:t>
            </a:r>
          </a:p>
          <a:p>
            <a:pPr algn="ctr">
              <a:defRPr/>
            </a:pPr>
            <a:endParaRPr lang="ru-RU" altLang="en-US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11129" y="4243389"/>
            <a:ext cx="1620440" cy="1436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noProof="1">
                <a:solidFill>
                  <a:srgbClr val="000000"/>
                </a:solidFill>
                <a:latin typeface="Times New Roman" pitchFamily="18" charset="0"/>
              </a:rPr>
              <a:t>ежемесячная денежная выплата в размере 873 рубля на 295 детей первого-второго года жизни из малоимущих </a:t>
            </a:r>
            <a:r>
              <a:rPr lang="ru-RU" altLang="en-US" sz="1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39952" y="5805264"/>
            <a:ext cx="2064544" cy="841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100" b="1" noProof="1">
                <a:solidFill>
                  <a:srgbClr val="000000"/>
                </a:solidFill>
                <a:latin typeface="Times New Roman" pitchFamily="18" charset="0"/>
              </a:rPr>
              <a:t>2020 год- 4222,5 тыс рублей;</a:t>
            </a:r>
          </a:p>
          <a:p>
            <a:pPr algn="ctr">
              <a:defRPr/>
            </a:pPr>
            <a:r>
              <a:rPr lang="ru-RU" altLang="en-US" sz="1100" b="1" noProof="1">
                <a:solidFill>
                  <a:srgbClr val="000000"/>
                </a:solidFill>
                <a:latin typeface="Times New Roman" pitchFamily="18" charset="0"/>
              </a:rPr>
              <a:t>2021 год- 4391,7 тыс рублей;</a:t>
            </a:r>
          </a:p>
          <a:p>
            <a:pPr algn="ctr">
              <a:defRPr/>
            </a:pPr>
            <a:r>
              <a:rPr lang="ru-RU" altLang="en-US" sz="1100" b="1" noProof="1">
                <a:solidFill>
                  <a:srgbClr val="000000"/>
                </a:solidFill>
                <a:latin typeface="Times New Roman" pitchFamily="18" charset="0"/>
              </a:rPr>
              <a:t>2022 год- 4570,6 тыс рублей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1520" y="1916832"/>
            <a:ext cx="4006453" cy="1408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en-US" sz="1200" b="1" dirty="0">
                <a:solidFill>
                  <a:srgbClr val="000000"/>
                </a:solidFill>
                <a:latin typeface="Times New Roman" pitchFamily="18" charset="0"/>
              </a:rPr>
              <a:t>ежемесячная денежная выплата на 188 детей       </a:t>
            </a:r>
          </a:p>
          <a:p>
            <a:pPr algn="ctr">
              <a:defRPr/>
            </a:pPr>
            <a:r>
              <a:rPr lang="ru-RU" altLang="en-US" sz="1200" b="1" dirty="0">
                <a:solidFill>
                  <a:srgbClr val="000000"/>
                </a:solidFill>
                <a:latin typeface="Times New Roman" pitchFamily="18" charset="0"/>
              </a:rPr>
              <a:t>                в размере 9 024 рубля</a:t>
            </a:r>
            <a:r>
              <a:rPr lang="ru-RU" alt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en-US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назначемая</a:t>
            </a:r>
            <a:r>
              <a:rPr lang="ru-RU" altLang="en-US" sz="12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en-US" sz="1200" b="1" dirty="0">
                <a:solidFill>
                  <a:srgbClr val="000000"/>
                </a:solidFill>
                <a:latin typeface="Times New Roman" pitchFamily="18" charset="0"/>
              </a:rPr>
              <a:t>в случае рождения </a:t>
            </a:r>
          </a:p>
          <a:p>
            <a:pPr algn="ctr">
              <a:defRPr/>
            </a:pPr>
            <a:r>
              <a:rPr lang="ru-RU" altLang="en-US" sz="1200" b="1" dirty="0">
                <a:solidFill>
                  <a:srgbClr val="000000"/>
                </a:solidFill>
                <a:latin typeface="Times New Roman" pitchFamily="18" charset="0"/>
              </a:rPr>
              <a:t> после 31 декабря 2012 года третьего ребенка (</a:t>
            </a:r>
            <a:r>
              <a:rPr lang="ru-RU" altLang="en-US" sz="1200" b="1" dirty="0" err="1">
                <a:solidFill>
                  <a:srgbClr val="000000"/>
                </a:solidFill>
                <a:latin typeface="Times New Roman" pitchFamily="18" charset="0"/>
              </a:rPr>
              <a:t>родного,усыновленного</a:t>
            </a:r>
            <a:r>
              <a:rPr lang="ru-RU" altLang="en-US" sz="1200" b="1" dirty="0">
                <a:solidFill>
                  <a:srgbClr val="000000"/>
                </a:solidFill>
                <a:latin typeface="Times New Roman" pitchFamily="18" charset="0"/>
              </a:rPr>
              <a:t>) или последующих детей (</a:t>
            </a:r>
            <a:r>
              <a:rPr lang="ru-RU" altLang="en-US" sz="1200" b="1" dirty="0" err="1">
                <a:solidFill>
                  <a:srgbClr val="000000"/>
                </a:solidFill>
                <a:latin typeface="Times New Roman" pitchFamily="18" charset="0"/>
              </a:rPr>
              <a:t>родных,усыновенных</a:t>
            </a:r>
            <a:r>
              <a:rPr lang="ru-RU" altLang="en-US" sz="1200" b="1" dirty="0">
                <a:solidFill>
                  <a:srgbClr val="000000"/>
                </a:solidFill>
                <a:latin typeface="Times New Roman" pitchFamily="18" charset="0"/>
              </a:rPr>
              <a:t>) до достижения ребенком возраста  трех лет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28650" y="68263"/>
            <a:ext cx="7886700" cy="442912"/>
          </a:xfrm>
        </p:spPr>
        <p:txBody>
          <a:bodyPr anchor="t"/>
          <a:lstStyle/>
          <a:p>
            <a:pPr algn="ctr" eaLnBrk="1" hangingPunct="1"/>
            <a:r>
              <a:rPr lang="ru-RU" altLang="zh-CN" sz="2400" smtClean="0">
                <a:latin typeface="Times New Roman" pitchFamily="18" charset="0"/>
              </a:rPr>
              <a:t>Меры социальной поддержки труженников тыла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7047" y="511175"/>
            <a:ext cx="6605588" cy="585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Областной закон от 22.10.2004 № 163-ЗС «О социальной поддержке тружеников тыла»</a:t>
            </a:r>
            <a:endParaRPr lang="zh-CN" altLang="x-none" sz="16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115616" y="1412776"/>
            <a:ext cx="2755106" cy="411163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165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труженика тыл</a:t>
            </a: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  <a:endParaRPr lang="zh-CN" altLang="x-none" sz="16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1" y="1233488"/>
            <a:ext cx="2755106" cy="93345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145,4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 рублей,</a:t>
            </a:r>
          </a:p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21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148,2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 рублей,</a:t>
            </a:r>
          </a:p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151,2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 рублей</a:t>
            </a:r>
            <a:endParaRPr lang="zh-CN" altLang="x-none" sz="14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39778" y="2616201"/>
            <a:ext cx="4129088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бесплатное изготовление и ремонт зубных протезов</a:t>
            </a:r>
            <a:endParaRPr lang="zh-CN" altLang="x-none" sz="12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39778" y="3195638"/>
            <a:ext cx="4129088" cy="141605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813822" y="2257425"/>
            <a:ext cx="271463" cy="28575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923928" y="4725144"/>
            <a:ext cx="4129088" cy="13747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100" noProof="1">
                <a:solidFill>
                  <a:srgbClr val="000000"/>
                </a:solidFill>
                <a:latin typeface="Times New Roman" panose="02020603050405020304" pitchFamily="18" charset="0"/>
              </a:rPr>
              <a:t>бесплатный проезд на железнодорожном транспорте пригородного сообщения,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</a:t>
            </a:r>
            <a:r>
              <a:rPr lang="zh-CN" altLang="x-none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пригородного сообщения</a:t>
            </a:r>
            <a:endParaRPr lang="zh-CN" altLang="x-none" sz="12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95936" y="6237312"/>
            <a:ext cx="4127897" cy="44767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оплата 50 % стоимости лекарств</a:t>
            </a:r>
            <a:endParaRPr lang="zh-CN" altLang="x-none" sz="14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612"/>
          </a:xfrm>
        </p:spPr>
        <p:txBody>
          <a:bodyPr/>
          <a:lstStyle/>
          <a:p>
            <a:pPr algn="ctr"/>
            <a:r>
              <a:rPr lang="ru-RU" sz="1600" b="1" dirty="0" smtClean="0"/>
              <a:t>Основные направления бюджетной и налоговой политики Константиновского района на 2020-2022 годы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501122" cy="4572000"/>
          </a:xfrm>
        </p:spPr>
        <p:txBody>
          <a:bodyPr numCol="2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7228" y="2590788"/>
            <a:ext cx="3714776" cy="2857520"/>
          </a:xfrm>
          <a:prstGeom prst="roundRect">
            <a:avLst/>
          </a:prstGeom>
          <a:solidFill>
            <a:srgbClr val="E2C0C3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15868" y="2781288"/>
            <a:ext cx="3643338" cy="25199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636912"/>
            <a:ext cx="3672408" cy="42862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/>
              <a:t>Приоритетные цели: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636912"/>
            <a:ext cx="3644478" cy="4286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/>
              <a:t>Ключевые задачи;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3068960"/>
            <a:ext cx="3143272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-Обеспечение сбалансированности и устойчивости бюджетной системы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3717032"/>
            <a:ext cx="314327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-Экономический рост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3212976"/>
            <a:ext cx="2928958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/>
              <a:t>-</a:t>
            </a:r>
            <a:r>
              <a:rPr lang="ru-RU" sz="1600" dirty="0">
                <a:solidFill>
                  <a:schemeClr val="tx1"/>
                </a:solidFill>
              </a:rPr>
              <a:t>Реализация </a:t>
            </a:r>
            <a:r>
              <a:rPr lang="ru-RU" sz="1600" dirty="0" smtClean="0">
                <a:solidFill>
                  <a:schemeClr val="tx1"/>
                </a:solidFill>
              </a:rPr>
              <a:t>Указов Президента </a:t>
            </a:r>
            <a:r>
              <a:rPr lang="ru-RU" sz="1600" dirty="0">
                <a:solidFill>
                  <a:schemeClr val="tx1"/>
                </a:solidFill>
              </a:rPr>
              <a:t>РФ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3933056"/>
            <a:ext cx="2928958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Достижение </a:t>
            </a:r>
            <a:r>
              <a:rPr lang="ru-RU" sz="1600" dirty="0">
                <a:solidFill>
                  <a:schemeClr val="tx1"/>
                </a:solidFill>
              </a:rPr>
              <a:t>целей социально-экономического развития Константиновского района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Утверждены Постановлением Администрации Константиновского района от 01.11.2019 № </a:t>
            </a:r>
            <a:r>
              <a:rPr lang="ru-RU" b="1" dirty="0" smtClean="0"/>
              <a:t>998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1700808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 Президента Российской Федерации от 07.05.2018 № 204 «О национальных целях и стратегических задачах развития Российской Федерации на период до 2024 года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87624" y="4509120"/>
            <a:ext cx="314327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-Повышение уровня жизни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 noChangeArrowheads="1"/>
          </p:cNvSpPr>
          <p:nvPr/>
        </p:nvSpPr>
        <p:spPr bwMode="auto">
          <a:xfrm>
            <a:off x="628650" y="26988"/>
            <a:ext cx="7886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zh-CN" sz="1600" dirty="0">
                <a:latin typeface="Times New Roman" pitchFamily="18" charset="0"/>
              </a:rPr>
              <a:t>Меры социальной поддержки ветеранов труда и ветеранов труда Константиновского района </a:t>
            </a:r>
            <a:endParaRPr lang="ru-RU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07244" y="452438"/>
            <a:ext cx="3429000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Областной закон от 02.10.2004 №175-ЗС «О социальной поддержке ветеранов труда»</a:t>
            </a:r>
            <a:endParaRPr lang="zh-CN" altLang="x-none" sz="12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851797" y="452438"/>
            <a:ext cx="3429000" cy="609600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x-none" sz="1200" noProof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Областной закон от 20.09.2007 № 763-ЗС</a:t>
            </a:r>
          </a:p>
          <a:p>
            <a:pPr algn="ctr">
              <a:defRPr/>
            </a:pPr>
            <a:r>
              <a:rPr lang="zh-CN" altLang="x-none" sz="1200" noProof="1" smtClean="0">
                <a:solidFill>
                  <a:srgbClr val="000000"/>
                </a:solidFill>
                <a:latin typeface="Times New Roman" panose="02020603050405020304" pitchFamily="18" charset="0"/>
              </a:rPr>
              <a:t>«О ветеранах труда Ростовской области»</a:t>
            </a:r>
            <a:endParaRPr lang="zh-CN" altLang="x-none" sz="1200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87624" y="1124744"/>
            <a:ext cx="2159794" cy="4810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1" algn="ctr">
              <a:defRPr/>
            </a:pPr>
            <a:r>
              <a:rPr lang="ru-RU" altLang="zh-CN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1689</a:t>
            </a:r>
            <a:r>
              <a:rPr lang="zh-CN" altLang="x-none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 ветеранов труда</a:t>
            </a:r>
            <a:endParaRPr lang="zh-CN" altLang="x-none" sz="12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5486400" y="1125538"/>
            <a:ext cx="2159794" cy="4810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sz="1400" dirty="0">
                <a:solidFill>
                  <a:srgbClr val="000000"/>
                </a:solidFill>
                <a:latin typeface="Times New Roman" pitchFamily="18" charset="0"/>
              </a:rPr>
              <a:t>467</a:t>
            </a:r>
            <a:r>
              <a:rPr lang="zh-CN" sz="1400" dirty="0">
                <a:solidFill>
                  <a:srgbClr val="000000"/>
                </a:solidFill>
                <a:latin typeface="Times New Roman" pitchFamily="18" charset="0"/>
              </a:rPr>
              <a:t> ветеранов труда</a:t>
            </a:r>
          </a:p>
          <a:p>
            <a:pPr algn="ctr">
              <a:defRPr/>
            </a:pPr>
            <a:r>
              <a:rPr lang="zh-CN" sz="1400" dirty="0">
                <a:solidFill>
                  <a:srgbClr val="000000"/>
                </a:solidFill>
                <a:latin typeface="Times New Roman" pitchFamily="18" charset="0"/>
              </a:rPr>
              <a:t>Ростовской </a:t>
            </a:r>
            <a:r>
              <a:rPr lang="zh-CN" dirty="0">
                <a:solidFill>
                  <a:srgbClr val="000000"/>
                </a:solidFill>
                <a:latin typeface="Times New Roman" pitchFamily="18" charset="0"/>
              </a:rPr>
              <a:t>области</a:t>
            </a:r>
            <a:endParaRPr 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827584" y="1700808"/>
            <a:ext cx="342900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17230,7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рублей,</a:t>
            </a:r>
          </a:p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21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17754,6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рублей,</a:t>
            </a:r>
          </a:p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18288,3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</a:t>
            </a:r>
            <a:endParaRPr lang="zh-CN" altLang="x-none" sz="14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4932040" y="1700808"/>
            <a:ext cx="3429000" cy="785812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5334,3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рублей,</a:t>
            </a:r>
          </a:p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21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5492,5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рублей,</a:t>
            </a:r>
          </a:p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5657,3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</a:t>
            </a:r>
            <a:endParaRPr lang="zh-CN" altLang="x-none" sz="14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500188" y="3017838"/>
            <a:ext cx="6382941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бесплатное изготовление и ремонт зубных протезов</a:t>
            </a:r>
            <a:endParaRPr lang="zh-CN" altLang="x-none" sz="14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301478" y="2579689"/>
            <a:ext cx="308372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411516" y="2579689"/>
            <a:ext cx="309563" cy="344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500188" y="3454400"/>
            <a:ext cx="6382941" cy="8953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</a:t>
            </a:r>
            <a:endParaRPr lang="zh-CN" altLang="x-none" sz="14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500188" y="4440239"/>
            <a:ext cx="6382941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  <a:endParaRPr lang="zh-CN" altLang="x-none" sz="12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500188" y="5580064"/>
            <a:ext cx="6382941" cy="10493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Компенсация в размере 50 %:</a:t>
            </a:r>
          </a:p>
          <a:p>
            <a:pPr algn="ctr"/>
            <a:r>
              <a:rPr lang="ru-RU" sz="14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расходов на оплату жилого помещения и коммунальных услуг;</a:t>
            </a:r>
          </a:p>
          <a:p>
            <a:pPr algn="ctr"/>
            <a:r>
              <a:rPr lang="ru-RU" sz="14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затрат на абонентскую плату за пользование услуг связи (телефон и радио)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 noChangeArrowheads="1"/>
          </p:cNvSpPr>
          <p:nvPr/>
        </p:nvSpPr>
        <p:spPr bwMode="auto">
          <a:xfrm>
            <a:off x="628650" y="26988"/>
            <a:ext cx="78867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zh-CN" sz="2400">
                <a:latin typeface="Times New Roman" pitchFamily="18" charset="0"/>
              </a:rPr>
              <a:t>Меры социальной поддержки граждан, пострадавших от политических репрессий</a:t>
            </a:r>
            <a:endParaRPr lang="ru-RU" altLang="zh-C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8079" y="760413"/>
            <a:ext cx="4992290" cy="6096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200" noProof="1">
                <a:solidFill>
                  <a:srgbClr val="000000"/>
                </a:solidFill>
                <a:latin typeface="Times New Roman" panose="02020603050405020304" pitchFamily="18" charset="0"/>
              </a:rPr>
              <a:t>Областной закон от 22.10.2004 № 164-ЗС «О социальной поддержке граждан, пострадавших от политических репрессий»</a:t>
            </a:r>
            <a:endParaRPr lang="zh-CN" altLang="x-none" sz="12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68079" y="1398589"/>
            <a:ext cx="4992290" cy="39687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ru-RU" altLang="zh-CN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40</a:t>
            </a:r>
            <a:r>
              <a:rPr lang="zh-CN" altLang="x-none" sz="14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граждан, пострадавших от политических репрессий</a:t>
            </a:r>
            <a:endParaRPr lang="zh-CN" altLang="x-none" sz="14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56260" y="1855788"/>
            <a:ext cx="3429000" cy="7858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297,4</a:t>
            </a: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рублей,</a:t>
            </a:r>
          </a:p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21</a:t>
            </a: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307,0</a:t>
            </a: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рублей,</a:t>
            </a:r>
          </a:p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20</a:t>
            </a:r>
            <a:r>
              <a:rPr lang="ru-RU" altLang="zh-CN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22</a:t>
            </a: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 год – </a:t>
            </a:r>
            <a:r>
              <a:rPr lang="ru-RU" altLang="zh-CN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317,0</a:t>
            </a: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 тыс. рублей</a:t>
            </a:r>
            <a:endParaRPr lang="zh-CN" altLang="x-none" sz="16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17169" y="2670176"/>
            <a:ext cx="308372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17973" y="3032125"/>
            <a:ext cx="6382940" cy="34290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noProof="1">
                <a:solidFill>
                  <a:srgbClr val="000000"/>
                </a:solidFill>
                <a:latin typeface="Times New Roman" panose="02020603050405020304" pitchFamily="18" charset="0"/>
              </a:rPr>
              <a:t>бесплатное изготовление и ремонт зубных протезов</a:t>
            </a:r>
            <a:endParaRPr lang="zh-CN" altLang="x-none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17973" y="3463926"/>
            <a:ext cx="6382940" cy="893763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sz="1600">
                <a:solidFill>
                  <a:srgbClr val="000000"/>
                </a:solidFill>
                <a:latin typeface="Times New Roman" pitchFamily="18" charset="0"/>
              </a:rPr>
              <a:t>бесплатный проезд на территории Ростовской области независимо от места регистрации на</a:t>
            </a:r>
          </a:p>
          <a:p>
            <a:pPr algn="ctr">
              <a:defRPr/>
            </a:pPr>
            <a:r>
              <a:rPr lang="zh-CN" sz="1600">
                <a:solidFill>
                  <a:srgbClr val="000000"/>
                </a:solidFill>
                <a:latin typeface="Times New Roman" pitchFamily="18" charset="0"/>
              </a:rPr>
              <a:t>всех видах городского пассажирского транспорта (кроме такси), на автомобильном</a:t>
            </a:r>
          </a:p>
          <a:p>
            <a:pPr algn="ctr">
              <a:defRPr/>
            </a:pPr>
            <a:r>
              <a:rPr lang="zh-CN" sz="1600">
                <a:solidFill>
                  <a:srgbClr val="000000"/>
                </a:solidFill>
                <a:latin typeface="Times New Roman" pitchFamily="18" charset="0"/>
              </a:rPr>
              <a:t>транспорте общего пользования (кроме такси) пригородных и внутрирайонных маршрутов</a:t>
            </a:r>
            <a:endParaRPr lang="zh-CN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17973" y="4419600"/>
            <a:ext cx="6382940" cy="881608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CN" sz="1400" dirty="0">
                <a:solidFill>
                  <a:srgbClr val="000000"/>
                </a:solidFill>
                <a:latin typeface="Times New Roman" pitchFamily="18" charset="0"/>
              </a:rPr>
              <a:t>бесплатный проезд на железнодорожном водном транспорте пригородного сообщения и</a:t>
            </a:r>
          </a:p>
          <a:p>
            <a:pPr algn="ctr">
              <a:defRPr/>
            </a:pPr>
            <a:r>
              <a:rPr lang="zh-CN" sz="1400" dirty="0">
                <a:solidFill>
                  <a:srgbClr val="000000"/>
                </a:solidFill>
                <a:latin typeface="Times New Roman" pitchFamily="18" charset="0"/>
              </a:rPr>
              <a:t>автомобильном транспорте пригородного межмуниципального сообщения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99592" y="5517232"/>
            <a:ext cx="6382940" cy="1047750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компенсация расходов:</a:t>
            </a:r>
          </a:p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- на оплату жилого помещения и коммунальных услуг в размере 50 %;</a:t>
            </a:r>
          </a:p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- за установку телефона;</a:t>
            </a:r>
          </a:p>
          <a:p>
            <a:pPr algn="ctr">
              <a:defRPr/>
            </a:pPr>
            <a:r>
              <a:rPr lang="zh-CN" altLang="x-none" sz="1600" noProof="1">
                <a:solidFill>
                  <a:srgbClr val="000000"/>
                </a:solidFill>
                <a:latin typeface="Times New Roman" panose="02020603050405020304" pitchFamily="18" charset="0"/>
              </a:rPr>
              <a:t>- стоимости проезда по территории РФ туда и обратно один раз в год</a:t>
            </a:r>
            <a:endParaRPr lang="zh-CN" altLang="x-none" sz="16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50" y="587545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обслуживание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6344" y="1895475"/>
            <a:ext cx="6691313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финансовое обеспечение выполнения Центром социального обслуживания граждан пожилого возраста и инвалидов муниципального задания будет направлено </a:t>
            </a:r>
          </a:p>
          <a:p>
            <a:pPr algn="ctr" eaLnBrk="1" hangingPunct="1">
              <a:defRPr/>
            </a:pP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ru-RU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87067,4</a:t>
            </a: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ru-RU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92637,7</a:t>
            </a: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</a:t>
            </a:r>
          </a:p>
          <a:p>
            <a:pPr algn="ctr" eaLnBrk="1" hangingPunct="1">
              <a:defRPr/>
            </a:pP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</a:t>
            </a:r>
            <a:r>
              <a:rPr lang="ru-RU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98957,4</a:t>
            </a:r>
            <a:r>
              <a:rPr sz="16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endParaRPr sz="1600" noProof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628649" y="587545"/>
            <a:ext cx="7886700" cy="8952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потребности в услугах социальной сферы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7307" y="1903413"/>
            <a:ext cx="6690122" cy="1581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noProof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Планируемое количество получателей социальных услуг в муниципальном учреждении «Центр социального облуживания граждан пожилого возраста и инвалидов Константиновского района» 2020 – 2022 по 1165 человек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Расходы по разделу «жилищно-коммунальное хозяйство» в 2019 – 2021 годах – 22610,6 тыс. рублей, из них</a:t>
            </a:r>
            <a:r>
              <a:rPr lang="ru-RU" sz="1800" b="1" dirty="0" smtClean="0"/>
              <a:t>: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algn="just"/>
            <a:r>
              <a:rPr lang="ru-RU" dirty="0" smtClean="0"/>
              <a:t>Реализация мероприятий по формированию современной городской среды (Субсидии на реализацию мероприятий по формированию современной городской среды в части благоустройства общественных территорий)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22246,2 тыс. рублей, из них 2019 год – 10397,2 ты. рублей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На обеспечение жильем жителей района в 2020 – 2022 годах предусмотрено 36815,2 тыс. рублей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988840"/>
            <a:ext cx="7772400" cy="3349352"/>
          </a:xfrm>
        </p:spPr>
        <p:txBody>
          <a:bodyPr/>
          <a:lstStyle/>
          <a:p>
            <a:r>
              <a:rPr lang="ru-RU" sz="1400" b="1" dirty="0" smtClean="0"/>
              <a:t>2020 – 2022 годы – 30772,5 тыс. рублей, в том числе 2020 год – </a:t>
            </a:r>
            <a:br>
              <a:rPr lang="ru-RU" sz="1400" b="1" dirty="0" smtClean="0"/>
            </a:br>
            <a:r>
              <a:rPr lang="ru-RU" sz="1400" b="1" dirty="0" smtClean="0"/>
              <a:t>10257,5 тыс. рублей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Обеспечение жилыми помещениями детей-сирот и детей, оставшихся без попечения родителей -  </a:t>
            </a:r>
            <a:r>
              <a:rPr lang="ru-RU" sz="1400" b="1" dirty="0" smtClean="0"/>
              <a:t>12 семей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 smtClean="0"/>
              <a:t>2020 – 2022 годы – 5343,7  тыс. рублей, в том числе 2020 год –2426,30 тыс. рублей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Обеспечение жильем молодых семей - </a:t>
            </a:r>
            <a:r>
              <a:rPr lang="ru-RU" sz="1400" b="1" dirty="0" smtClean="0"/>
              <a:t>2 семьи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b="1" dirty="0" smtClean="0"/>
              <a:t>2020 – 2022 годы – 699,0 тыс. рублей, в том числе 2020 год – 233,0 тыс. рублей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Обеспечение жильем граждан, проживающих в сельской местности - </a:t>
            </a:r>
            <a:r>
              <a:rPr lang="ru-RU" sz="1400" b="1" dirty="0" smtClean="0"/>
              <a:t>8 семей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Основные источники формирования доходов дорожного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фонда Константиновского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						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1"/>
          <a:ext cx="7772400" cy="36610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1496"/>
                <a:gridCol w="1164704"/>
                <a:gridCol w="1943100"/>
                <a:gridCol w="1943100"/>
              </a:tblGrid>
              <a:tr h="382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2020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2021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2022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6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акцизы 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Федерации, подлежащих зачислению в бюджет Константиновского района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8433,1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8433,1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8433,1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транспортный налог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9009,7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9364,2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9752,4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19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поступлений в виде межбюджетных трансфертов, передаваемых бюджету Константиновского района на финансовое обеспечение дорожной деятельности в отношении автомобильных дорог общего пользования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283597,7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Направления расходов  дорожного фонда Константиновского района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						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1"/>
          <a:ext cx="7772400" cy="346209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21496"/>
                <a:gridCol w="1164704"/>
                <a:gridCol w="1943100"/>
                <a:gridCol w="1943100"/>
              </a:tblGrid>
              <a:tr h="397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Константиновского района и искусственных сооружений на них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224404,5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17797,3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18185,5</a:t>
                      </a:r>
                    </a:p>
                  </a:txBody>
                  <a:tcPr marL="68580" marR="68580" marT="0" marB="0"/>
                </a:tc>
              </a:tr>
              <a:tr h="1696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бюджетам муниципальных образований Константиновского района иных межбюджетных трансфертов на финансовое обеспечение дорожной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76636,0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dirty="0" smtClean="0"/>
              <a:t>Развития сельскохозяйственного производства и АПК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 Константиновском районе на период 2019-2021 годов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						</a:t>
            </a:r>
            <a:r>
              <a:rPr lang="ru-RU" sz="1600" dirty="0" smtClean="0"/>
              <a:t>тыс.рублей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30" y="1447801"/>
          <a:ext cx="8568949" cy="35226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59425"/>
                <a:gridCol w="684218"/>
                <a:gridCol w="732389"/>
                <a:gridCol w="659150"/>
                <a:gridCol w="659150"/>
                <a:gridCol w="805628"/>
                <a:gridCol w="805628"/>
                <a:gridCol w="878867"/>
                <a:gridCol w="732389"/>
                <a:gridCol w="750949"/>
                <a:gridCol w="201156"/>
              </a:tblGrid>
              <a:tr h="39702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Направление государственной поддержки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Предусмотрено средств, тыс. рублей, в том числе за счет средств: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7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2020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97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Областного бюджета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Всего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Федерального бюджета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Областного бюджета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177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Государственная поддержка отраслей растениеводства и животноводства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696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Субсидии </a:t>
                      </a:r>
                      <a:r>
                        <a:rPr lang="ru-RU" sz="1200" dirty="0" err="1" smtClean="0"/>
                        <a:t>сельскохозяйствен</a:t>
                      </a:r>
                      <a:r>
                        <a:rPr lang="en-US" sz="1200" dirty="0" smtClean="0"/>
                        <a:t>-</a:t>
                      </a:r>
                      <a:r>
                        <a:rPr lang="ru-RU" sz="1200" dirty="0" err="1" smtClean="0"/>
                        <a:t>ным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товаропроизводителям на компенсацию части стоимости агрохимического обследования пашни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4859.2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4859.2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6813" cy="725487"/>
          </a:xfrm>
        </p:spPr>
        <p:txBody>
          <a:bodyPr/>
          <a:lstStyle/>
          <a:p>
            <a:pPr algn="ctr" eaLnBrk="1" hangingPunct="1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Расходы на финансовое обеспечение деятельности аварийно-спасательного формирования на территории Константиновского района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68313" y="1504950"/>
          <a:ext cx="8215312" cy="4384675"/>
        </p:xfrm>
        <a:graphic>
          <a:graphicData uri="http://schemas.openxmlformats.org/presentationml/2006/ole">
            <p:oleObj spid="_x0000_s257026" name="Worksheet" r:id="rId3" imgW="8048611" imgH="42957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612"/>
          </a:xfrm>
        </p:spPr>
        <p:txBody>
          <a:bodyPr/>
          <a:lstStyle/>
          <a:p>
            <a:pPr algn="ctr"/>
            <a:r>
              <a:rPr lang="ru-RU" sz="1600" b="1" dirty="0" smtClean="0"/>
              <a:t>Основные приоритеты Константиновского района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501122" cy="4572000"/>
          </a:xfrm>
        </p:spPr>
        <p:txBody>
          <a:bodyPr numCol="2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7228" y="1916832"/>
            <a:ext cx="7635212" cy="3531476"/>
          </a:xfrm>
          <a:prstGeom prst="roundRect">
            <a:avLst/>
          </a:prstGeom>
          <a:solidFill>
            <a:srgbClr val="E2C0C3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Пути реализации бюджетной 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политики</a:t>
            </a:r>
          </a:p>
          <a:p>
            <a:endParaRPr lang="ru-RU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-рост собственных доходов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-стимулирование инвестиционной активности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-эффективность и </a:t>
            </a:r>
            <a:r>
              <a:rPr lang="ru-RU" sz="16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приоритизация</a:t>
            </a:r>
            <a:r>
              <a:rPr 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 бюджетных расходов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-инвестирование в человеческий капитал</a:t>
            </a:r>
          </a:p>
          <a:p>
            <a:r>
              <a:rPr lang="ru-RU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-сбалансированность бюджетов поселений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8367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Обеспечение социального благополучия населения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12687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Экономический рост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1400" b="1" dirty="0" smtClean="0"/>
              <a:t>Расходы на организацию и осуществление мероприятий по территориальной обороне и гражданской обороне, защите населения и территорий поселений от чрезвычайных ситуаций природного и техногенного характера на территории Константиновского района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предусмотрено по 111,0 тыс. рублей ежегодно</a:t>
            </a:r>
            <a:r>
              <a:rPr lang="en-US" sz="1400" dirty="0" smtClean="0"/>
              <a:t>					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Расходы на реализацию мероприятий на создание системы обеспечения вызова экстренных оперативных служб по единому номеру «112»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- финансовое обеспечение деятельности единой дежурно-диспетчерской службы в 2020 году – 2479,9 тыс. рублей, в 2021 году – 2591,3 тыс. рублей, в 2022 году – 2705,8 тыс. рублей;</a:t>
            </a:r>
          </a:p>
          <a:p>
            <a:r>
              <a:rPr lang="ru-RU" sz="1400" dirty="0" smtClean="0"/>
              <a:t>- мероприятия по созданию центра обработки вызовов системы - 112 Константиновского района - по 210,0 тыс. рублей ежегодно.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Объемы межбюджетных трансфертов бюджетам поселений на 2020-2022 годы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290679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829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2020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Иные межбюджетные трансферты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76636.0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в том числе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Строительство и реконструкция муниципальных объектов транспортной инфраструктуры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76636.0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Константиновского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47800"/>
            <a:ext cx="8572500" cy="5124450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pPr algn="just"/>
            <a:r>
              <a:rPr lang="ru-RU" sz="1400" dirty="0" smtClean="0"/>
              <a:t>План мероприятий по росту доходного потенциала  Константиновского  района, оптимизации расходов бюджета Константиновского района и сокращению муниципального долга Константиновского района до 2024 года, утвержденный распоряжением Администрации Константиновского района от 10.06.2019 № 212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Контроль за качественным и своевременным принятием местных бюджетов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r>
              <a:rPr lang="ru-RU" sz="1400" dirty="0" smtClean="0"/>
              <a:t>Внутренний муниципальный финансовый контроль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559944" cy="283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654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ПОКАЗАТЕЛИ ПРОГНОЗА СОЦИАЛЬНО-ЭКОНОМИЧЕСКОГО РАЗВИТИЯ КОНСТАНТИНОВСКОГО РАЙОНА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2" y="2348880"/>
          <a:ext cx="8643999" cy="226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27"/>
                <a:gridCol w="1957827"/>
                <a:gridCol w="1957827"/>
                <a:gridCol w="960452"/>
                <a:gridCol w="1034333"/>
                <a:gridCol w="775733"/>
              </a:tblGrid>
              <a:tr h="4650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2018 отчет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2019 оценка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Прогноз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9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постоянного населения (среднегодовая) тыс.чел.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29,7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Индекс потребительских цен (декабрь к декабрю), 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104,3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104,3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103,8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104,0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086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ПОКАЗАТЕЛИ ПРОГНОЗА СОЦИАЛЬНО-ЭКОНОМИЧЕСКОГО РАЗВИТИЯ КОНСТАНТИНОВСКОГО РАЙОНА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				</a:t>
            </a:r>
            <a:r>
              <a:rPr lang="ru-RU" sz="2000" b="1" dirty="0" smtClean="0"/>
              <a:t>млн. 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2420888"/>
          <a:ext cx="8644002" cy="23394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2128"/>
                <a:gridCol w="684072"/>
                <a:gridCol w="918100"/>
                <a:gridCol w="918100"/>
                <a:gridCol w="918100"/>
                <a:gridCol w="666084"/>
                <a:gridCol w="648072"/>
                <a:gridCol w="936104"/>
                <a:gridCol w="720080"/>
                <a:gridCol w="504056"/>
                <a:gridCol w="579106"/>
              </a:tblGrid>
              <a:tr h="4650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Показатель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2018 отчет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2019 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Прогноз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9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Прибыль прибыльных предприятий (в действующих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6565" algn="l"/>
                        </a:tabLst>
                      </a:pPr>
                      <a:r>
                        <a:rPr lang="ru-RU" sz="1000" dirty="0"/>
                        <a:t>297,6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81,9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331,4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111,3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343,7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103,7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378,4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110,1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404,3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106,8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Фонд заработной платы (в действующих ценах)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1511,5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1589,4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99,8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1673,4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1778,6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106,3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1897,3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106,7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2400" cy="1086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 Основные характеристики проекта бюджета </a:t>
            </a:r>
            <a:br>
              <a:rPr lang="ru-RU" sz="2000" b="1" dirty="0" smtClean="0"/>
            </a:br>
            <a:r>
              <a:rPr lang="ru-RU" sz="2000" b="1" dirty="0" smtClean="0"/>
              <a:t>Константиновского района на 2020-2022 годы</a:t>
            </a:r>
            <a:br>
              <a:rPr lang="ru-RU" sz="2000" b="1" dirty="0" smtClean="0"/>
            </a:br>
            <a:r>
              <a:rPr lang="ru-RU" sz="2000" b="1" dirty="0" smtClean="0"/>
              <a:t>						(тыс. рублей)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2492896"/>
          <a:ext cx="8280920" cy="310538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78353"/>
                <a:gridCol w="1522047"/>
                <a:gridCol w="1368152"/>
                <a:gridCol w="1656184"/>
                <a:gridCol w="1656184"/>
              </a:tblGrid>
              <a:tr h="84239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Показатель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Первоначально принятый бюджет на 2019 год от 24.12.2018  № 230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Проект  на </a:t>
                      </a:r>
                      <a:endParaRPr lang="ru-RU" sz="1200" dirty="0" smtClean="0"/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</a:t>
                      </a:r>
                      <a:r>
                        <a:rPr lang="en-US" sz="1200" dirty="0"/>
                        <a:t>20</a:t>
                      </a:r>
                      <a:r>
                        <a:rPr lang="ru-RU" sz="1200" dirty="0"/>
                        <a:t> год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Проект </a:t>
                      </a:r>
                      <a:r>
                        <a:rPr lang="ru-RU" sz="1200" dirty="0" smtClean="0"/>
                        <a:t>на</a:t>
                      </a:r>
                    </a:p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</a:t>
                      </a:r>
                      <a:r>
                        <a:rPr lang="ru-RU" sz="1200" dirty="0"/>
                        <a:t>202</a:t>
                      </a:r>
                      <a:r>
                        <a:rPr lang="en-US" sz="1200" dirty="0"/>
                        <a:t>1</a:t>
                      </a:r>
                      <a:r>
                        <a:rPr lang="ru-RU" sz="1200" dirty="0"/>
                        <a:t> год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Проект на </a:t>
                      </a:r>
                      <a:endParaRPr lang="ru-RU" sz="1200" dirty="0" smtClean="0"/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</a:t>
                      </a:r>
                      <a:r>
                        <a:rPr lang="en-US" sz="1200" dirty="0"/>
                        <a:t>2</a:t>
                      </a:r>
                      <a:r>
                        <a:rPr lang="ru-RU" sz="1200" dirty="0"/>
                        <a:t> год</a:t>
                      </a:r>
                      <a:endParaRPr lang="ru-RU" sz="1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5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I</a:t>
                      </a:r>
                      <a:r>
                        <a:rPr lang="ru-RU" sz="1200" b="1" dirty="0"/>
                        <a:t>. Доходы, всего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1289</a:t>
                      </a: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409.5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217868.4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913177.5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890856.7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650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безвозмездные поступления 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1144144.1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1050884.0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730402.6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700037.9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99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/>
                        <a:t>II</a:t>
                      </a:r>
                      <a:r>
                        <a:rPr lang="ru-RU" sz="1200" b="1"/>
                        <a:t>. Расходы, всего</a:t>
                      </a: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1372355.8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1240299.3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1004891.9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1012713.1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3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/>
                        <a:t>III</a:t>
                      </a:r>
                      <a:r>
                        <a:rPr lang="ru-RU" sz="1200" b="1" dirty="0"/>
                        <a:t>. Дефицит </a:t>
                      </a:r>
                      <a:endParaRPr lang="ru-RU" sz="14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(-), </a:t>
                      </a:r>
                      <a:r>
                        <a:rPr lang="ru-RU" sz="1200" b="1" dirty="0" err="1"/>
                        <a:t>профицит</a:t>
                      </a:r>
                      <a:r>
                        <a:rPr lang="ru-RU" sz="1200" b="1" dirty="0"/>
                        <a:t> (+),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-82946.3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22430.9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91714.4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kumimoji="0"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121856.4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5151</TotalTime>
  <Words>3229</Words>
  <Application>Microsoft Office PowerPoint</Application>
  <PresentationFormat>Экран (4:3)</PresentationFormat>
  <Paragraphs>848</Paragraphs>
  <Slides>51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Справедливость</vt:lpstr>
      <vt:lpstr>Worksheet</vt:lpstr>
      <vt:lpstr>Проект бюджета Константиновского района на 2020 год и на плановый период 2021 и 2022 годов </vt:lpstr>
      <vt:lpstr>Слайд 2</vt:lpstr>
      <vt:lpstr>  Особенности составления проекта  бюджета Константиновского района на 2020 год и на плановый период 2021 и 2022 годов</vt:lpstr>
      <vt:lpstr>Основные направления бюджетной и налоговой политики Константиновского района на 2020-2022 годы</vt:lpstr>
      <vt:lpstr>Основные приоритеты Константиновского района</vt:lpstr>
      <vt:lpstr>  Меры, принимаемые для обеспечения сбалансированности бюджета Константиновского района</vt:lpstr>
      <vt:lpstr>    ПОКАЗАТЕЛИ ПРОГНОЗА СОЦИАЛЬНО-ЭКОНОМИЧЕСКОГО РАЗВИТИЯ КОНСТАНТИНОВСКОГО РАЙОНА</vt:lpstr>
      <vt:lpstr>    ПОКАЗАТЕЛИ ПРОГНОЗА СОЦИАЛЬНО-ЭКОНОМИЧЕСКОГО РАЗВИТИЯ КОНСТАНТИНОВСКОГО РАЙОНА        млн. рублей</vt:lpstr>
      <vt:lpstr>     Основные характеристики проекта бюджета  Константиновского района на 2020-2022 годы       (тыс. рублей)</vt:lpstr>
      <vt:lpstr>Слайд 10</vt:lpstr>
      <vt:lpstr>Крупнейшие налогоплательщики Константиновского района</vt:lpstr>
      <vt:lpstr>Собственные доходы бюджета муниципального района и консолидированного бюджета Константиновского района        тыс. рублей</vt:lpstr>
      <vt:lpstr>Структура налоговых и неналоговых доходов бюджета Константиновского района в 2020 году, диаграмма</vt:lpstr>
      <vt:lpstr>Динамика поступлений налога на доходы физических лиц в бюджет Константиновского района      тыс. рублей</vt:lpstr>
      <vt:lpstr>Динамика поступлений налогов на совокупные доходы в бюджет Константиновского района        тыс. рублей</vt:lpstr>
      <vt:lpstr>Динамика поступлений государственной пошлины в бюджет Константиновского района        тыс. рублей</vt:lpstr>
      <vt:lpstr>Динамика поступлений акцизов на нефтепродукты в бюджет Константиновского района        тыс. рублей</vt:lpstr>
      <vt:lpstr>Безвозмездные поступления из областного бюджета      тыс. рублей</vt:lpstr>
      <vt:lpstr>Основные приоритеты и подходы к формированию расходов бюджета Константиновского района на 2020-2022 годы</vt:lpstr>
      <vt:lpstr>Динамика расходов бюджета Константиновского района        тыс. рублей</vt:lpstr>
      <vt:lpstr>Структура расходов по разделам бюджетной классификации (%)</vt:lpstr>
      <vt:lpstr>Расходы бюджета Константиновского района  в 2020 году   1 240 299.3 тыс.рублей</vt:lpstr>
      <vt:lpstr>Расходы на реализацию национальных проектов       тыс.рублей</vt:lpstr>
      <vt:lpstr>Расходы бюджета Константиновского района, формируемые в рамках программ Константиновского района,  непрограммные расходы        тыс.рублей</vt:lpstr>
      <vt:lpstr>       тыс.рублей</vt:lpstr>
      <vt:lpstr>       тыс.рублей</vt:lpstr>
      <vt:lpstr>       </vt:lpstr>
      <vt:lpstr>Расходы бюджета Константиновского района на образование в 2020-2022 годах</vt:lpstr>
      <vt:lpstr>Структура расходов бюджета Константиновского района на образование в 2020-2022 годах</vt:lpstr>
      <vt:lpstr> Структура расходов бюджета Константиновского района на образование в 2020-2022 годах        тыс.руб.</vt:lpstr>
      <vt:lpstr>   Структура расходов по разделу «Культура, кинематография» на 2020 год и на плановый период 2021 и 2022 годов</vt:lpstr>
      <vt:lpstr>Районные мероприятия в сфере культуры  на 2020 год  111,4 тыс. рублей, 2021 и 2022 годы- 111,4 тыс.рублей, в т.ч.</vt:lpstr>
      <vt:lpstr>   Расходы бюджета Константиновского района на здравоохранение  в 2020-2022 годах</vt:lpstr>
      <vt:lpstr>   Расходы бюджета Константиновского района на здравоохранение  в 2020-2022 годах            тыс.руб.</vt:lpstr>
      <vt:lpstr>Расходы бюджета Константиновского района на социальную политику в 2019-2022 годах        тыс.руб.</vt:lpstr>
      <vt:lpstr>Структура расходов бюджета Константиновского района на социальную политику в 2020 году</vt:lpstr>
      <vt:lpstr>Меры социальной поддержки отдельных категорий граждан – 467504,4 тыс. рублей</vt:lpstr>
      <vt:lpstr>РЕГИОНАЛЬНЫЙ ПРОЕКТ «Финансовая поддержка семей при рождении детей»  в рамках национального проекта «Демография» </vt:lpstr>
      <vt:lpstr>Меры социальной поддержки труженников тыла</vt:lpstr>
      <vt:lpstr>Слайд 40</vt:lpstr>
      <vt:lpstr>Слайд 41</vt:lpstr>
      <vt:lpstr>Слайд 42</vt:lpstr>
      <vt:lpstr>Слайд 43</vt:lpstr>
      <vt:lpstr>Расходы по разделу «жилищно-коммунальное хозяйство» в 2019 – 2021 годах – 22610,6 тыс. рублей, из них:</vt:lpstr>
      <vt:lpstr>На обеспечение жильем жителей района в 2020 – 2022 годах предусмотрено 36815,2 тыс. рублей</vt:lpstr>
      <vt:lpstr>Основные источники формирования доходов дорожного  фонда Константиновского района       тыс.рублей</vt:lpstr>
      <vt:lpstr>Направления расходов  дорожного фонда Константиновского района       тыс.рублей</vt:lpstr>
      <vt:lpstr>Развития сельскохозяйственного производства и АПК в Константиновском районе на период 2019-2021 годов       тыс.рублей</vt:lpstr>
      <vt:lpstr>   Расходы на финансовое обеспечение деятельности аварийно-спасательного формирования на территории Константиновского района</vt:lpstr>
      <vt:lpstr>Расходы на организацию и осуществление мероприятий по территориальной обороне и гражданской обороне, защите населения и территорий поселений от чрезвычайных ситуаций природного и техногенного характера на территории Константиновского района предусмотрено по 111,0 тыс. рублей ежегодно     </vt:lpstr>
      <vt:lpstr>Объемы межбюджетных трансфертов бюджетам поселений на 2020-2022 годы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Фин</dc:creator>
  <cp:lastModifiedBy>Блинкова Л.Ф.</cp:lastModifiedBy>
  <cp:revision>520</cp:revision>
  <cp:lastPrinted>2016-11-10T14:42:09Z</cp:lastPrinted>
  <dcterms:created xsi:type="dcterms:W3CDTF">2013-11-19T11:05:07Z</dcterms:created>
  <dcterms:modified xsi:type="dcterms:W3CDTF">2020-02-14T12:49:47Z</dcterms:modified>
</cp:coreProperties>
</file>