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Default Extension="png" ContentType="image/png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charts/chart6.xml" ContentType="application/vnd.openxmlformats-officedocument.drawingml.chart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charts/chart17.xml" ContentType="application/vnd.openxmlformats-officedocument.drawingml.char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charts/chart7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32"/>
  </p:notesMasterIdLst>
  <p:handoutMasterIdLst>
    <p:handoutMasterId r:id="rId33"/>
  </p:handoutMasterIdLst>
  <p:sldIdLst>
    <p:sldId id="327" r:id="rId2"/>
    <p:sldId id="416" r:id="rId3"/>
    <p:sldId id="417" r:id="rId4"/>
    <p:sldId id="38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13" r:id="rId3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D0D0D0"/>
    <a:srgbClr val="86DC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272" autoAdjust="0"/>
  </p:normalViewPr>
  <p:slideViewPr>
    <p:cSldViewPr>
      <p:cViewPr varScale="1">
        <p:scale>
          <a:sx n="73" d="100"/>
          <a:sy n="73" d="100"/>
        </p:scale>
        <p:origin x="-171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3"/>
    </p:cViewPr>
  </p:sorterViewPr>
  <p:notesViewPr>
    <p:cSldViewPr>
      <p:cViewPr varScale="1">
        <p:scale>
          <a:sx n="19" d="100"/>
          <a:sy n="19" d="100"/>
        </p:scale>
        <p:origin x="-610" y="-8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2.4154604853971588E-2"/>
          <c:y val="1.4470977524027141E-2"/>
          <c:w val="0.96604938271604934"/>
          <c:h val="0.7481521612085648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824.4</c:v>
                </c:pt>
                <c:pt idx="1">
                  <c:v>896.3</c:v>
                </c:pt>
                <c:pt idx="2">
                  <c:v>942.3</c:v>
                </c:pt>
                <c:pt idx="3">
                  <c:v>1270.5999999999999</c:v>
                </c:pt>
                <c:pt idx="4">
                  <c:v>1164.5999999999999</c:v>
                </c:pt>
                <c:pt idx="5">
                  <c:v>1225.4000000000001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район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741.6</c:v>
                </c:pt>
                <c:pt idx="1">
                  <c:v>815.5</c:v>
                </c:pt>
                <c:pt idx="2">
                  <c:v>865.8</c:v>
                </c:pt>
                <c:pt idx="3">
                  <c:v>1137.9000000000001</c:v>
                </c:pt>
                <c:pt idx="4">
                  <c:v>1239.5</c:v>
                </c:pt>
                <c:pt idx="5">
                  <c:v>1200.5</c:v>
                </c:pt>
              </c:numCache>
            </c:numRef>
          </c:val>
        </c:ser>
        <c:overlap val="100"/>
        <c:axId val="132227456"/>
        <c:axId val="132228992"/>
      </c:barChart>
      <c:catAx>
        <c:axId val="132227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397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228992"/>
        <c:crosses val="autoZero"/>
        <c:auto val="1"/>
        <c:lblAlgn val="ctr"/>
        <c:lblOffset val="100"/>
      </c:catAx>
      <c:valAx>
        <c:axId val="132228992"/>
        <c:scaling>
          <c:orientation val="minMax"/>
        </c:scaling>
        <c:delete val="1"/>
        <c:axPos val="l"/>
        <c:numFmt formatCode="General" sourceLinked="1"/>
        <c:tickLblPos val="none"/>
        <c:crossAx val="132227456"/>
        <c:crosses val="autoZero"/>
        <c:crossBetween val="between"/>
      </c:valAx>
      <c:spPr>
        <a:noFill/>
        <a:ln w="25354">
          <a:noFill/>
        </a:ln>
      </c:spPr>
    </c:plotArea>
    <c:legend>
      <c:legendPos val="b"/>
      <c:layout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825404.6</c:v>
                </c:pt>
                <c:pt idx="1">
                  <c:v>904366</c:v>
                </c:pt>
                <c:pt idx="2">
                  <c:v>920341.3</c:v>
                </c:pt>
                <c:pt idx="3">
                  <c:v>1128607.6000000001</c:v>
                </c:pt>
                <c:pt idx="4">
                  <c:v>1245441.1000000001</c:v>
                </c:pt>
                <c:pt idx="5">
                  <c:v>1209798.2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Константиновского района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741795.8</c:v>
                </c:pt>
                <c:pt idx="1">
                  <c:v>824601.8</c:v>
                </c:pt>
                <c:pt idx="2">
                  <c:v>842892.4</c:v>
                </c:pt>
                <c:pt idx="3">
                  <c:v>1017159.1</c:v>
                </c:pt>
                <c:pt idx="4">
                  <c:v>1311131.8</c:v>
                </c:pt>
                <c:pt idx="5">
                  <c:v>1187766.5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Бюджеты поселений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0.0</c:formatCode>
                <c:ptCount val="6"/>
                <c:pt idx="0">
                  <c:v>151471.9</c:v>
                </c:pt>
                <c:pt idx="1">
                  <c:v>109399.4</c:v>
                </c:pt>
                <c:pt idx="2">
                  <c:v>135152.20000000001</c:v>
                </c:pt>
                <c:pt idx="3">
                  <c:v>223365.5</c:v>
                </c:pt>
                <c:pt idx="4">
                  <c:v>322627.40000000002</c:v>
                </c:pt>
                <c:pt idx="5">
                  <c:v>274601.2</c:v>
                </c:pt>
              </c:numCache>
            </c:numRef>
          </c:val>
        </c:ser>
        <c:axId val="136099712"/>
        <c:axId val="136101248"/>
      </c:barChart>
      <c:catAx>
        <c:axId val="13609971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36101248"/>
        <c:crossesAt val="10"/>
        <c:auto val="1"/>
        <c:lblAlgn val="ctr"/>
        <c:lblOffset val="100"/>
      </c:catAx>
      <c:valAx>
        <c:axId val="136101248"/>
        <c:scaling>
          <c:logBase val="10"/>
          <c:orientation val="minMax"/>
          <c:max val="1000000"/>
          <c:min val="1"/>
        </c:scaling>
        <c:axPos val="b"/>
        <c:majorGridlines/>
        <c:numFmt formatCode="0.0" sourceLinked="1"/>
        <c:tickLblPos val="none"/>
        <c:crossAx val="136099712"/>
        <c:crosses val="autoZero"/>
        <c:crossBetween val="between"/>
        <c:majorUnit val="1000000"/>
        <c:minorUnit val="100000"/>
      </c:valAx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8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explosion val="28"/>
          </c:dPt>
          <c:dLbls>
            <c:dLbl>
              <c:idx val="2"/>
              <c:layout>
                <c:manualLayout>
                  <c:x val="-1.6302334197851064E-2"/>
                  <c:y val="3.9751552795031057E-2"/>
                </c:manualLayout>
              </c:layout>
              <c:dLblPos val="bestFit"/>
              <c:showLegendKey val="1"/>
              <c:showVal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1"/>
            <c:showVal val="1"/>
            <c:showPercent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Культура.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121772.7</c:v>
                </c:pt>
                <c:pt idx="1">
                  <c:v>809.4</c:v>
                </c:pt>
                <c:pt idx="2">
                  <c:v>5653.5</c:v>
                </c:pt>
                <c:pt idx="3">
                  <c:v>127908.6</c:v>
                </c:pt>
                <c:pt idx="4">
                  <c:v>76486.600000000006</c:v>
                </c:pt>
                <c:pt idx="5">
                  <c:v>799.6</c:v>
                </c:pt>
                <c:pt idx="6">
                  <c:v>460292.8</c:v>
                </c:pt>
                <c:pt idx="7">
                  <c:v>91432.8</c:v>
                </c:pt>
                <c:pt idx="8">
                  <c:v>8574.9</c:v>
                </c:pt>
                <c:pt idx="9">
                  <c:v>311448.2</c:v>
                </c:pt>
                <c:pt idx="10">
                  <c:v>4119.1000000000004</c:v>
                </c:pt>
                <c:pt idx="11">
                  <c:v>500</c:v>
                </c:pt>
              </c:numCache>
            </c:numRef>
          </c:val>
        </c:ser>
        <c:dLbls>
          <c:showPercent val="1"/>
        </c:dLbls>
      </c:pie3DChart>
      <c:spPr>
        <a:noFill/>
        <a:ln w="25369">
          <a:noFill/>
        </a:ln>
      </c:spPr>
    </c:plotArea>
    <c:legend>
      <c:legendPos val="r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rotX val="30"/>
      <c:rotY val="18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explosion val="28"/>
          </c:dPt>
          <c:dLbls>
            <c:dLbl>
              <c:idx val="2"/>
              <c:layout>
                <c:manualLayout>
                  <c:x val="-1.6302334197851071E-2"/>
                  <c:y val="3.9751552795031057E-2"/>
                </c:manualLayout>
              </c:layout>
              <c:dLblPos val="bestFit"/>
              <c:showLegendKey val="1"/>
              <c:showVal val="1"/>
              <c:showPercent val="1"/>
            </c:dLbl>
            <c:dLbl>
              <c:idx val="10"/>
              <c:layout>
                <c:manualLayout>
                  <c:x val="0.10818821785846608"/>
                  <c:y val="4.9689440993788823E-2"/>
                </c:manualLayout>
              </c:layout>
              <c:dLblPos val="bestFit"/>
              <c:showLegendKey val="1"/>
              <c:showVal val="1"/>
              <c:showPercent val="1"/>
            </c:dLbl>
            <c:dLbl>
              <c:idx val="11"/>
              <c:layout>
                <c:manualLayout>
                  <c:x val="0"/>
                  <c:y val="6.4596273291925507E-2"/>
                </c:manualLayout>
              </c:layout>
              <c:dLblPos val="bestFit"/>
              <c:showLegendKey val="1"/>
              <c:showVal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1"/>
            <c:showVal val="1"/>
            <c:showPercent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73865.7</c:v>
                </c:pt>
                <c:pt idx="1">
                  <c:v>4510.3</c:v>
                </c:pt>
                <c:pt idx="2">
                  <c:v>222224.3</c:v>
                </c:pt>
                <c:pt idx="3">
                  <c:v>43979.1</c:v>
                </c:pt>
                <c:pt idx="4">
                  <c:v>799.6</c:v>
                </c:pt>
                <c:pt idx="5">
                  <c:v>460158.9</c:v>
                </c:pt>
                <c:pt idx="6">
                  <c:v>58410.5</c:v>
                </c:pt>
                <c:pt idx="7">
                  <c:v>8574.9</c:v>
                </c:pt>
                <c:pt idx="8">
                  <c:v>310669.3</c:v>
                </c:pt>
                <c:pt idx="9">
                  <c:v>4073.9</c:v>
                </c:pt>
                <c:pt idx="10">
                  <c:v>500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2.1664561621860267E-2"/>
          <c:y val="4.5234536492288119E-2"/>
          <c:w val="0.96822530962127162"/>
          <c:h val="0.841474574654158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1311131.8</c:v>
                </c:pt>
                <c:pt idx="1">
                  <c:v>1187766.5</c:v>
                </c:pt>
              </c:numCache>
            </c:numRef>
          </c:val>
        </c:ser>
        <c:dLbls>
          <c:showVal val="1"/>
        </c:dLbls>
        <c:gapWidth val="75"/>
        <c:axId val="152477696"/>
        <c:axId val="152479232"/>
      </c:barChart>
      <c:catAx>
        <c:axId val="152477696"/>
        <c:scaling>
          <c:orientation val="minMax"/>
        </c:scaling>
        <c:axPos val="b"/>
        <c:numFmt formatCode="General" sourceLinked="1"/>
        <c:majorTickMark val="none"/>
        <c:tickLblPos val="nextTo"/>
        <c:crossAx val="152479232"/>
        <c:crosses val="autoZero"/>
        <c:auto val="1"/>
        <c:lblAlgn val="ctr"/>
        <c:lblOffset val="100"/>
      </c:catAx>
      <c:valAx>
        <c:axId val="152479232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52477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rotY val="280"/>
      <c:perspective val="0"/>
    </c:view3D>
    <c:plotArea>
      <c:layout>
        <c:manualLayout>
          <c:layoutTarget val="inner"/>
          <c:xMode val="edge"/>
          <c:yMode val="edge"/>
          <c:x val="3.4747180868792353E-2"/>
          <c:y val="0.18578982677138453"/>
          <c:w val="0.53937212994852357"/>
          <c:h val="0.67967127584114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Lbls>
            <c:txPr>
              <a:bodyPr/>
              <a:lstStyle/>
              <a:p>
                <a:pPr>
                  <a:defRPr sz="1000" b="0"/>
                </a:pPr>
                <a:endParaRPr lang="ru-RU"/>
              </a:p>
            </c:txPr>
            <c:dLblPos val="bestFit"/>
            <c:showVal val="1"/>
            <c:showPercent val="1"/>
          </c:dLbls>
          <c:cat>
            <c:strRef>
              <c:f>Лист1!$A$2:$A$7</c:f>
              <c:strCache>
                <c:ptCount val="6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подготовка. переподготовка и повышение квалификации</c:v>
                </c:pt>
                <c:pt idx="4">
                  <c:v>Молодежная политика и оздоровление детей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265606.5</c:v>
                </c:pt>
                <c:pt idx="1">
                  <c:v>131824.70000000001</c:v>
                </c:pt>
                <c:pt idx="2">
                  <c:v>43664.2</c:v>
                </c:pt>
                <c:pt idx="3">
                  <c:v>211.4</c:v>
                </c:pt>
                <c:pt idx="4">
                  <c:v>8662</c:v>
                </c:pt>
                <c:pt idx="5">
                  <c:v>10323.9</c:v>
                </c:pt>
              </c:numCache>
            </c:numRef>
          </c:val>
        </c:ser>
      </c:pie3DChart>
      <c:spPr>
        <a:noFill/>
        <a:ln w="25354">
          <a:noFill/>
        </a:ln>
      </c:spPr>
    </c:plotArea>
    <c:legend>
      <c:legendPos val="r"/>
      <c:layout>
        <c:manualLayout>
          <c:xMode val="edge"/>
          <c:yMode val="edge"/>
          <c:x val="0.61180600147077369"/>
          <c:y val="9.0475260840328835E-4"/>
          <c:w val="0.38819399852922698"/>
          <c:h val="0.95920977852975042"/>
        </c:manualLayout>
      </c:layout>
      <c:overlay val="1"/>
      <c:txPr>
        <a:bodyPr/>
        <a:lstStyle/>
        <a:p>
          <a:pPr algn="just">
            <a:spcBef>
              <a:spcPts val="0"/>
            </a:spcBef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3851</c:v>
                </c:pt>
                <c:pt idx="1">
                  <c:v>56868.1</c:v>
                </c:pt>
                <c:pt idx="2">
                  <c:v>140440.5</c:v>
                </c:pt>
                <c:pt idx="3">
                  <c:v>70283.3</c:v>
                </c:pt>
                <c:pt idx="4">
                  <c:v>12729.6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3998.3</c:v>
                </c:pt>
                <c:pt idx="1">
                  <c:v>77267.899999999994</c:v>
                </c:pt>
                <c:pt idx="2">
                  <c:v>143882.20000000001</c:v>
                </c:pt>
                <c:pt idx="3">
                  <c:v>74309.8</c:v>
                </c:pt>
                <c:pt idx="4">
                  <c:v>11990</c:v>
                </c:pt>
              </c:numCache>
            </c:numRef>
          </c:val>
        </c:ser>
        <c:axId val="152382848"/>
        <c:axId val="152384640"/>
      </c:barChart>
      <c:catAx>
        <c:axId val="1523828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2384640"/>
        <c:crosses val="autoZero"/>
        <c:auto val="1"/>
        <c:lblAlgn val="ctr"/>
        <c:lblOffset val="100"/>
      </c:catAx>
      <c:valAx>
        <c:axId val="152384640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1523828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3998.3</c:v>
                </c:pt>
                <c:pt idx="1">
                  <c:v>77267.899999999994</c:v>
                </c:pt>
                <c:pt idx="2">
                  <c:v>143882.20000000001</c:v>
                </c:pt>
                <c:pt idx="3">
                  <c:v>74309.8</c:v>
                </c:pt>
                <c:pt idx="4">
                  <c:v>11990</c:v>
                </c:pt>
              </c:numCache>
            </c:numRef>
          </c:val>
        </c:ser>
        <c:axId val="153231744"/>
        <c:axId val="153233280"/>
      </c:barChart>
      <c:catAx>
        <c:axId val="153231744"/>
        <c:scaling>
          <c:orientation val="minMax"/>
        </c:scaling>
        <c:axPos val="b"/>
        <c:numFmt formatCode="General" sourceLinked="1"/>
        <c:majorTickMark val="none"/>
        <c:tickLblPos val="nextTo"/>
        <c:crossAx val="153233280"/>
        <c:crosses val="autoZero"/>
        <c:auto val="1"/>
        <c:lblAlgn val="ctr"/>
        <c:lblOffset val="100"/>
      </c:catAx>
      <c:valAx>
        <c:axId val="153233280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1532317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2017 год (факт)</c:v>
                </c:pt>
                <c:pt idx="1">
                  <c:v>2018 год (факт)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78810.8</c:v>
                </c:pt>
                <c:pt idx="1">
                  <c:v>91432.8</c:v>
                </c:pt>
              </c:numCache>
            </c:numRef>
          </c:val>
        </c:ser>
        <c:axId val="153290624"/>
        <c:axId val="153292160"/>
      </c:barChart>
      <c:catAx>
        <c:axId val="153290624"/>
        <c:scaling>
          <c:orientation val="minMax"/>
        </c:scaling>
        <c:axPos val="b"/>
        <c:numFmt formatCode="General" sourceLinked="1"/>
        <c:majorTickMark val="none"/>
        <c:tickLblPos val="nextTo"/>
        <c:crossAx val="153292160"/>
        <c:crosses val="autoZero"/>
        <c:auto val="1"/>
        <c:lblAlgn val="ctr"/>
        <c:lblOffset val="100"/>
      </c:catAx>
      <c:valAx>
        <c:axId val="153292160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1532906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1239.5</c:v>
                </c:pt>
                <c:pt idx="1">
                  <c:v>151.4</c:v>
                </c:pt>
                <c:pt idx="2">
                  <c:v>1088.0999999999999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1200.5</c:v>
                </c:pt>
                <c:pt idx="1">
                  <c:v>161.30000000000001</c:v>
                </c:pt>
                <c:pt idx="2">
                  <c:v>1039.2</c:v>
                </c:pt>
              </c:numCache>
            </c:numRef>
          </c:val>
        </c:ser>
        <c:axId val="132586496"/>
        <c:axId val="132588288"/>
      </c:barChart>
      <c:catAx>
        <c:axId val="132586496"/>
        <c:scaling>
          <c:orientation val="minMax"/>
        </c:scaling>
        <c:axPos val="b"/>
        <c:numFmt formatCode="General" sourceLinked="0"/>
        <c:majorTickMark val="none"/>
        <c:tickLblPos val="nextTo"/>
        <c:crossAx val="132588288"/>
        <c:crosses val="autoZero"/>
        <c:auto val="1"/>
        <c:lblAlgn val="ctr"/>
        <c:lblOffset val="100"/>
      </c:catAx>
      <c:valAx>
        <c:axId val="132588288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132586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4946550194987775E-2"/>
          <c:y val="3.1161141360742141E-2"/>
          <c:w val="0.54374160874780453"/>
          <c:h val="0.771393796725821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7.473841554559049E-3"/>
                  <c:y val="-0.32346383257613093"/>
                </c:manualLayout>
              </c:layout>
              <c:showVal val="1"/>
            </c:dLbl>
            <c:dLbl>
              <c:idx val="2"/>
              <c:layout>
                <c:manualLayout>
                  <c:x val="1.7937219730941704E-2"/>
                  <c:y val="-0.35657430362723136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факт 2017</c:v>
                </c:pt>
                <c:pt idx="2">
                  <c:v>факт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240.2</c:v>
                </c:pt>
                <c:pt idx="2">
                  <c:v>262.39999999999981</c:v>
                </c:pt>
              </c:numCache>
            </c:numRef>
          </c:val>
        </c:ser>
        <c:shape val="cylinder"/>
        <c:axId val="133097728"/>
        <c:axId val="133115904"/>
        <c:axId val="0"/>
      </c:bar3DChart>
      <c:catAx>
        <c:axId val="1330977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115904"/>
        <c:crosses val="autoZero"/>
        <c:auto val="1"/>
        <c:lblAlgn val="ctr"/>
        <c:lblOffset val="100"/>
      </c:catAx>
      <c:valAx>
        <c:axId val="133115904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33097728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9895366218236186E-2"/>
                  <c:y val="-0.40751348985969288"/>
                </c:manualLayout>
              </c:layout>
              <c:showVal val="1"/>
            </c:dLbl>
            <c:dLbl>
              <c:idx val="2"/>
              <c:layout>
                <c:manualLayout>
                  <c:x val="2.0926756352765311E-2"/>
                  <c:y val="-0.38968477467833135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факт 2017</c:v>
                </c:pt>
                <c:pt idx="2">
                  <c:v>факт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151.4</c:v>
                </c:pt>
                <c:pt idx="2">
                  <c:v>161.30000000000001</c:v>
                </c:pt>
              </c:numCache>
            </c:numRef>
          </c:val>
        </c:ser>
        <c:gapWidth val="75"/>
        <c:shape val="cylinder"/>
        <c:axId val="133166208"/>
        <c:axId val="133167744"/>
        <c:axId val="0"/>
      </c:bar3DChart>
      <c:catAx>
        <c:axId val="133166208"/>
        <c:scaling>
          <c:orientation val="minMax"/>
        </c:scaling>
        <c:axPos val="b"/>
        <c:numFmt formatCode="General" sourceLinked="0"/>
        <c:majorTickMark val="none"/>
        <c:tickLblPos val="nextTo"/>
        <c:crossAx val="133167744"/>
        <c:crosses val="autoZero"/>
        <c:auto val="1"/>
        <c:lblAlgn val="ctr"/>
        <c:lblOffset val="100"/>
      </c:catAx>
      <c:valAx>
        <c:axId val="133167744"/>
        <c:scaling>
          <c:orientation val="minMax"/>
          <c:min val="0"/>
        </c:scaling>
        <c:axPos val="l"/>
        <c:majorGridlines/>
        <c:numFmt formatCode="General" sourceLinked="1"/>
        <c:majorTickMark val="none"/>
        <c:tickLblPos val="none"/>
        <c:spPr>
          <a:ln w="9525">
            <a:noFill/>
          </a:ln>
        </c:spPr>
        <c:crossAx val="133166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8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explosion val="28"/>
          </c:dPt>
          <c:dLbls>
            <c:numFmt formatCode="General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Percent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на нефтепродукты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80.099999999999994</c:v>
                </c:pt>
                <c:pt idx="1">
                  <c:v>7.2</c:v>
                </c:pt>
                <c:pt idx="2">
                  <c:v>31</c:v>
                </c:pt>
                <c:pt idx="3">
                  <c:v>5</c:v>
                </c:pt>
                <c:pt idx="4">
                  <c:v>38</c:v>
                </c:pt>
              </c:numCache>
            </c:numRef>
          </c:val>
        </c:ser>
        <c:dLbls>
          <c:showCatName val="1"/>
        </c:dLbls>
      </c:pie3DChart>
      <c:spPr>
        <a:noFill/>
        <a:ln w="25369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>
        <c:manualLayout>
          <c:layoutTarget val="inner"/>
          <c:xMode val="edge"/>
          <c:yMode val="edge"/>
          <c:x val="1.1358258400378608E-2"/>
          <c:y val="2.8533071300203251E-2"/>
          <c:w val="0.95835305253194514"/>
          <c:h val="0.7905692991097150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факт 2017</c:v>
                </c:pt>
                <c:pt idx="2">
                  <c:v>факт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81.900000000000006</c:v>
                </c:pt>
                <c:pt idx="2">
                  <c:v>80.099999999999994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факт 2017</c:v>
                </c:pt>
                <c:pt idx="2">
                  <c:v>факт 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gapWidth val="75"/>
        <c:overlap val="100"/>
        <c:axId val="134357760"/>
        <c:axId val="134359296"/>
      </c:barChart>
      <c:catAx>
        <c:axId val="134357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4359296"/>
        <c:crosses val="autoZero"/>
        <c:auto val="1"/>
        <c:lblAlgn val="ctr"/>
        <c:lblOffset val="100"/>
      </c:catAx>
      <c:valAx>
        <c:axId val="134359296"/>
        <c:scaling>
          <c:orientation val="minMax"/>
        </c:scaling>
        <c:delete val="1"/>
        <c:axPos val="l"/>
        <c:numFmt formatCode="General" sourceLinked="1"/>
        <c:tickLblPos val="none"/>
        <c:crossAx val="134357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1.1358258400378608E-2"/>
          <c:y val="2.8533071300203251E-2"/>
          <c:w val="0.95835305253194514"/>
          <c:h val="0.7905692991097150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факт 2017</c:v>
                </c:pt>
                <c:pt idx="2">
                  <c:v>факт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7.1</c:v>
                </c:pt>
                <c:pt idx="2">
                  <c:v>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факт 2017</c:v>
                </c:pt>
                <c:pt idx="2">
                  <c:v>факт 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gapWidth val="75"/>
        <c:overlap val="100"/>
        <c:axId val="134466176"/>
        <c:axId val="134488448"/>
      </c:barChart>
      <c:catAx>
        <c:axId val="1344661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4488448"/>
        <c:crosses val="autoZero"/>
        <c:auto val="1"/>
        <c:lblAlgn val="ctr"/>
        <c:lblOffset val="100"/>
      </c:catAx>
      <c:valAx>
        <c:axId val="134488448"/>
        <c:scaling>
          <c:orientation val="minMax"/>
        </c:scaling>
        <c:delete val="1"/>
        <c:axPos val="l"/>
        <c:numFmt formatCode="General" sourceLinked="1"/>
        <c:tickLblPos val="none"/>
        <c:crossAx val="134466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1.9431988041853521E-2"/>
                  <c:y val="-0.33818627112493493"/>
                </c:manualLayout>
              </c:layout>
              <c:showVal val="1"/>
            </c:dLbl>
            <c:dLbl>
              <c:idx val="1"/>
              <c:layout>
                <c:manualLayout>
                  <c:x val="2.6905829596412571E-2"/>
                  <c:y val="-0.4151528017947475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факт 2017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22.5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</c:v>
                </c:pt>
              </c:strCache>
            </c:strRef>
          </c:tx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факт 2017</c:v>
                </c:pt>
                <c:pt idx="1">
                  <c:v>факт 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gapWidth val="75"/>
        <c:shape val="cylinder"/>
        <c:axId val="134539520"/>
        <c:axId val="134561792"/>
        <c:axId val="0"/>
      </c:bar3DChart>
      <c:catAx>
        <c:axId val="1345395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561792"/>
        <c:crosses val="autoZero"/>
        <c:auto val="1"/>
        <c:lblAlgn val="ctr"/>
        <c:lblOffset val="100"/>
      </c:catAx>
      <c:valAx>
        <c:axId val="134561792"/>
        <c:scaling>
          <c:orientation val="minMax"/>
          <c:min val="0"/>
        </c:scaling>
        <c:axPos val="l"/>
        <c:numFmt formatCode="General" sourceLinked="1"/>
        <c:majorTickMark val="none"/>
        <c:tickLblPos val="none"/>
        <c:crossAx val="134539520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1.4443041081240173E-2"/>
          <c:y val="2.9079344887899532E-2"/>
          <c:w val="0.96822530962127162"/>
          <c:h val="0.841474574654158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ФАКТ 2017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5.2</c:v>
                </c:pt>
                <c:pt idx="1">
                  <c:v>5</c:v>
                </c:pt>
              </c:numCache>
            </c:numRef>
          </c:val>
        </c:ser>
        <c:dLbls>
          <c:showVal val="1"/>
        </c:dLbls>
        <c:gapWidth val="75"/>
        <c:axId val="134634496"/>
        <c:axId val="134652672"/>
      </c:barChart>
      <c:catAx>
        <c:axId val="134634496"/>
        <c:scaling>
          <c:orientation val="minMax"/>
        </c:scaling>
        <c:axPos val="b"/>
        <c:majorTickMark val="none"/>
        <c:tickLblPos val="nextTo"/>
        <c:crossAx val="134652672"/>
        <c:crosses val="autoZero"/>
        <c:auto val="1"/>
        <c:lblAlgn val="ctr"/>
        <c:lblOffset val="100"/>
      </c:catAx>
      <c:valAx>
        <c:axId val="1346526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4634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B793C-BA73-4DDA-B457-ACE95F0FF1D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8FB890-0315-4DCF-9652-DEBC531AADA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дорожный фонд Константиновского района</a:t>
          </a:r>
        </a:p>
      </dgm:t>
    </dgm:pt>
    <dgm:pt modelId="{5F717E07-1274-4627-8DC3-B95BF7BC659F}" type="parTrans" cxnId="{5D7B8A56-AEB8-43AC-B94C-642960D5EBA0}">
      <dgm:prSet/>
      <dgm:spPr/>
      <dgm:t>
        <a:bodyPr/>
        <a:lstStyle/>
        <a:p>
          <a:endParaRPr lang="ru-RU"/>
        </a:p>
      </dgm:t>
    </dgm:pt>
    <dgm:pt modelId="{CD24D3D8-FDC5-408C-9598-14632456E05E}" type="sibTrans" cxnId="{5D7B8A56-AEB8-43AC-B94C-642960D5EBA0}">
      <dgm:prSet/>
      <dgm:spPr/>
      <dgm:t>
        <a:bodyPr/>
        <a:lstStyle/>
        <a:p>
          <a:endParaRPr lang="ru-RU"/>
        </a:p>
      </dgm:t>
    </dgm:pt>
    <dgm:pt modelId="{9BED8A5D-251E-4654-BB39-9C80CA47F478}" type="pres">
      <dgm:prSet presAssocID="{ECEB793C-BA73-4DDA-B457-ACE95F0FF1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11B4BB-492C-4300-820A-53C1CDC565FE}" type="pres">
      <dgm:prSet presAssocID="{978FB890-0315-4DCF-9652-DEBC531AADA7}" presName="root" presStyleCnt="0"/>
      <dgm:spPr/>
    </dgm:pt>
    <dgm:pt modelId="{477558AA-3A58-44E6-8F4F-BC719D6E8B68}" type="pres">
      <dgm:prSet presAssocID="{978FB890-0315-4DCF-9652-DEBC531AADA7}" presName="rootComposite" presStyleCnt="0"/>
      <dgm:spPr/>
    </dgm:pt>
    <dgm:pt modelId="{1EBFF326-EF71-408C-B977-CB44B2FAB52C}" type="pres">
      <dgm:prSet presAssocID="{978FB890-0315-4DCF-9652-DEBC531AADA7}" presName="rootText" presStyleLbl="node1" presStyleIdx="0" presStyleCnt="1" custScaleX="334604" custScaleY="48655" custLinFactY="-5199" custLinFactNeighborX="5559" custLinFactNeighborY="-100000"/>
      <dgm:spPr/>
      <dgm:t>
        <a:bodyPr/>
        <a:lstStyle/>
        <a:p>
          <a:endParaRPr lang="ru-RU"/>
        </a:p>
      </dgm:t>
    </dgm:pt>
    <dgm:pt modelId="{D3627F9E-0794-4358-B378-65C5EA4DEC21}" type="pres">
      <dgm:prSet presAssocID="{978FB890-0315-4DCF-9652-DEBC531AADA7}" presName="rootConnector" presStyleLbl="node1" presStyleIdx="0" presStyleCnt="1"/>
      <dgm:spPr/>
      <dgm:t>
        <a:bodyPr/>
        <a:lstStyle/>
        <a:p>
          <a:endParaRPr lang="ru-RU"/>
        </a:p>
      </dgm:t>
    </dgm:pt>
    <dgm:pt modelId="{3F20BC03-33B5-4796-AA65-19E4FE5E5D84}" type="pres">
      <dgm:prSet presAssocID="{978FB890-0315-4DCF-9652-DEBC531AADA7}" presName="childShape" presStyleCnt="0"/>
      <dgm:spPr/>
    </dgm:pt>
  </dgm:ptLst>
  <dgm:cxnLst>
    <dgm:cxn modelId="{5D7B8A56-AEB8-43AC-B94C-642960D5EBA0}" srcId="{ECEB793C-BA73-4DDA-B457-ACE95F0FF1D2}" destId="{978FB890-0315-4DCF-9652-DEBC531AADA7}" srcOrd="0" destOrd="0" parTransId="{5F717E07-1274-4627-8DC3-B95BF7BC659F}" sibTransId="{CD24D3D8-FDC5-408C-9598-14632456E05E}"/>
    <dgm:cxn modelId="{A8BCFED3-5F0A-4BD4-B2B9-3F026BDC0E7F}" type="presOf" srcId="{978FB890-0315-4DCF-9652-DEBC531AADA7}" destId="{D3627F9E-0794-4358-B378-65C5EA4DEC21}" srcOrd="1" destOrd="0" presId="urn:microsoft.com/office/officeart/2005/8/layout/hierarchy3"/>
    <dgm:cxn modelId="{B0E1AD91-A1E2-4467-9ADA-48A4C8E4DB49}" type="presOf" srcId="{978FB890-0315-4DCF-9652-DEBC531AADA7}" destId="{1EBFF326-EF71-408C-B977-CB44B2FAB52C}" srcOrd="0" destOrd="0" presId="urn:microsoft.com/office/officeart/2005/8/layout/hierarchy3"/>
    <dgm:cxn modelId="{10B41F98-C2FD-438D-8D60-E59FB33DB213}" type="presOf" srcId="{ECEB793C-BA73-4DDA-B457-ACE95F0FF1D2}" destId="{9BED8A5D-251E-4654-BB39-9C80CA47F478}" srcOrd="0" destOrd="0" presId="urn:microsoft.com/office/officeart/2005/8/layout/hierarchy3"/>
    <dgm:cxn modelId="{A3F1999C-B97B-4671-BD64-1EBEA96ABE59}" type="presParOf" srcId="{9BED8A5D-251E-4654-BB39-9C80CA47F478}" destId="{C311B4BB-492C-4300-820A-53C1CDC565FE}" srcOrd="0" destOrd="0" presId="urn:microsoft.com/office/officeart/2005/8/layout/hierarchy3"/>
    <dgm:cxn modelId="{BB8E0A9A-7A3E-45A1-A4AB-B08544A09BCA}" type="presParOf" srcId="{C311B4BB-492C-4300-820A-53C1CDC565FE}" destId="{477558AA-3A58-44E6-8F4F-BC719D6E8B68}" srcOrd="0" destOrd="0" presId="urn:microsoft.com/office/officeart/2005/8/layout/hierarchy3"/>
    <dgm:cxn modelId="{4BC6E6D8-8097-4281-83D6-02A94EA1B754}" type="presParOf" srcId="{477558AA-3A58-44E6-8F4F-BC719D6E8B68}" destId="{1EBFF326-EF71-408C-B977-CB44B2FAB52C}" srcOrd="0" destOrd="0" presId="urn:microsoft.com/office/officeart/2005/8/layout/hierarchy3"/>
    <dgm:cxn modelId="{4B79FF7A-6A8A-4DF4-88E8-F2027FE6F82B}" type="presParOf" srcId="{477558AA-3A58-44E6-8F4F-BC719D6E8B68}" destId="{D3627F9E-0794-4358-B378-65C5EA4DEC21}" srcOrd="1" destOrd="0" presId="urn:microsoft.com/office/officeart/2005/8/layout/hierarchy3"/>
    <dgm:cxn modelId="{2C4A1B0C-3708-4982-870C-B59D99F460AD}" type="presParOf" srcId="{C311B4BB-492C-4300-820A-53C1CDC565FE}" destId="{3F20BC03-33B5-4796-AA65-19E4FE5E5D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ECC97-E8B3-4374-9051-10CDDCD37BEC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1F577413-1797-4684-A633-D88D39D25373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Константиновского района по разделу «Жилищно-коммунальное хозяйство» в 2018 году</a:t>
          </a:r>
        </a:p>
      </dgm:t>
    </dgm:pt>
    <dgm:pt modelId="{8128C05F-F05A-4FD7-9DBD-214050536E9A}" type="parTrans" cxnId="{3E508C81-E466-4329-A3BA-D508117BFEE4}">
      <dgm:prSet/>
      <dgm:spPr/>
      <dgm:t>
        <a:bodyPr/>
        <a:lstStyle/>
        <a:p>
          <a:endParaRPr lang="ru-RU"/>
        </a:p>
      </dgm:t>
    </dgm:pt>
    <dgm:pt modelId="{06CC6982-C56B-4278-9DF5-1BC74470E622}" type="sibTrans" cxnId="{3E508C81-E466-4329-A3BA-D508117BFEE4}">
      <dgm:prSet/>
      <dgm:spPr/>
      <dgm:t>
        <a:bodyPr/>
        <a:lstStyle/>
        <a:p>
          <a:endParaRPr lang="ru-RU"/>
        </a:p>
      </dgm:t>
    </dgm:pt>
    <dgm:pt modelId="{A666B6BC-D175-4980-9777-3E81EDD97944}" type="pres">
      <dgm:prSet presAssocID="{72BECC97-E8B3-4374-9051-10CDDCD37BEC}" presName="Name0" presStyleCnt="0">
        <dgm:presLayoutVars>
          <dgm:resizeHandles/>
        </dgm:presLayoutVars>
      </dgm:prSet>
      <dgm:spPr/>
    </dgm:pt>
    <dgm:pt modelId="{A6B53D4F-E6D4-40B4-BDDE-ECA83AF93C0C}" type="pres">
      <dgm:prSet presAssocID="{1F577413-1797-4684-A633-D88D39D25373}" presName="text" presStyleLbl="node1" presStyleIdx="0" presStyleCnt="1" custScaleX="279919" custScaleY="100000" custLinFactNeighborY="-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08C81-E466-4329-A3BA-D508117BFEE4}" srcId="{72BECC97-E8B3-4374-9051-10CDDCD37BEC}" destId="{1F577413-1797-4684-A633-D88D39D25373}" srcOrd="0" destOrd="0" parTransId="{8128C05F-F05A-4FD7-9DBD-214050536E9A}" sibTransId="{06CC6982-C56B-4278-9DF5-1BC74470E622}"/>
    <dgm:cxn modelId="{24C3AECE-3325-48CC-8B38-F11835600F80}" type="presOf" srcId="{1F577413-1797-4684-A633-D88D39D25373}" destId="{A6B53D4F-E6D4-40B4-BDDE-ECA83AF93C0C}" srcOrd="0" destOrd="0" presId="urn:diagrams.loki3.com/VaryingWidthList+Icon"/>
    <dgm:cxn modelId="{5AC946F9-2ACE-424D-AD29-1013317FE3DE}" type="presOf" srcId="{72BECC97-E8B3-4374-9051-10CDDCD37BEC}" destId="{A666B6BC-D175-4980-9777-3E81EDD97944}" srcOrd="0" destOrd="0" presId="urn:diagrams.loki3.com/VaryingWidthList+Icon"/>
    <dgm:cxn modelId="{54B6D90A-BD98-4CC9-932C-5FD8F5FDB165}" type="presParOf" srcId="{A666B6BC-D175-4980-9777-3E81EDD97944}" destId="{A6B53D4F-E6D4-40B4-BDDE-ECA83AF93C0C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ECC97-E8B3-4374-9051-10CDDCD37BEC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1F577413-1797-4684-A633-D88D39D25373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/>
            <a:t>Обеспечение жильем жителей Константиновского района в 2018 году 25102,7 тыс. рублей</a:t>
          </a:r>
          <a:endParaRPr lang="ru-RU" sz="17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28C05F-F05A-4FD7-9DBD-214050536E9A}" type="parTrans" cxnId="{3E508C81-E466-4329-A3BA-D508117BFEE4}">
      <dgm:prSet/>
      <dgm:spPr/>
      <dgm:t>
        <a:bodyPr/>
        <a:lstStyle/>
        <a:p>
          <a:endParaRPr lang="ru-RU"/>
        </a:p>
      </dgm:t>
    </dgm:pt>
    <dgm:pt modelId="{06CC6982-C56B-4278-9DF5-1BC74470E622}" type="sibTrans" cxnId="{3E508C81-E466-4329-A3BA-D508117BFEE4}">
      <dgm:prSet/>
      <dgm:spPr/>
      <dgm:t>
        <a:bodyPr/>
        <a:lstStyle/>
        <a:p>
          <a:endParaRPr lang="ru-RU"/>
        </a:p>
      </dgm:t>
    </dgm:pt>
    <dgm:pt modelId="{A666B6BC-D175-4980-9777-3E81EDD97944}" type="pres">
      <dgm:prSet presAssocID="{72BECC97-E8B3-4374-9051-10CDDCD37BEC}" presName="Name0" presStyleCnt="0">
        <dgm:presLayoutVars>
          <dgm:resizeHandles/>
        </dgm:presLayoutVars>
      </dgm:prSet>
      <dgm:spPr/>
    </dgm:pt>
    <dgm:pt modelId="{A6B53D4F-E6D4-40B4-BDDE-ECA83AF93C0C}" type="pres">
      <dgm:prSet presAssocID="{1F577413-1797-4684-A633-D88D39D25373}" presName="text" presStyleLbl="node1" presStyleIdx="0" presStyleCnt="1" custScaleX="279919" custScaleY="100000" custLinFactNeighborY="-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08C81-E466-4329-A3BA-D508117BFEE4}" srcId="{72BECC97-E8B3-4374-9051-10CDDCD37BEC}" destId="{1F577413-1797-4684-A633-D88D39D25373}" srcOrd="0" destOrd="0" parTransId="{8128C05F-F05A-4FD7-9DBD-214050536E9A}" sibTransId="{06CC6982-C56B-4278-9DF5-1BC74470E622}"/>
    <dgm:cxn modelId="{BFBED046-10E3-4537-8B8E-07291378A62F}" type="presOf" srcId="{72BECC97-E8B3-4374-9051-10CDDCD37BEC}" destId="{A666B6BC-D175-4980-9777-3E81EDD97944}" srcOrd="0" destOrd="0" presId="urn:diagrams.loki3.com/VaryingWidthList+Icon"/>
    <dgm:cxn modelId="{8CAF909D-CDE0-4A6C-A0C0-5718A5126C05}" type="presOf" srcId="{1F577413-1797-4684-A633-D88D39D25373}" destId="{A6B53D4F-E6D4-40B4-BDDE-ECA83AF93C0C}" srcOrd="0" destOrd="0" presId="urn:diagrams.loki3.com/VaryingWidthList+Icon"/>
    <dgm:cxn modelId="{3CF1DC79-E794-4658-BE7A-5A74CB791C53}" type="presParOf" srcId="{A666B6BC-D175-4980-9777-3E81EDD97944}" destId="{A6B53D4F-E6D4-40B4-BDDE-ECA83AF93C0C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0.72039</cdr:x>
      <cdr:y>0.66417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20680" y="3311776"/>
          <a:ext cx="2375620" cy="167456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0.42759</cdr:x>
      <cdr:y>0.43512</cdr:y>
    </cdr:from>
    <cdr:to>
      <cdr:x>0.52884</cdr:x>
      <cdr:y>0.53878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36924" y="151137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97,8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0.26834</cdr:x>
      <cdr:y>0.38241</cdr:y>
    </cdr:from>
    <cdr:to>
      <cdr:x>0.66547</cdr:x>
      <cdr:y>0.64715</cdr:y>
    </cdr:to>
    <cdr:cxnSp macro="">
      <cdr:nvCxnSpPr>
        <cdr:cNvPr id="8" name="Прямая со стрелкой 7"/>
        <cdr:cNvCxnSpPr/>
      </cdr:nvCxnSpPr>
      <cdr:spPr bwMode="auto">
        <a:xfrm xmlns:a="http://schemas.openxmlformats.org/drawingml/2006/main">
          <a:off x="1800200" y="1872208"/>
          <a:ext cx="2664296" cy="12961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0.42759</cdr:x>
      <cdr:y>0.43512</cdr:y>
    </cdr:from>
    <cdr:to>
      <cdr:x>0.52884</cdr:x>
      <cdr:y>0.53878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36924" y="151137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101.4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0.27907</cdr:x>
      <cdr:y>0.41182</cdr:y>
    </cdr:from>
    <cdr:to>
      <cdr:x>0.68694</cdr:x>
      <cdr:y>0.69127</cdr:y>
    </cdr:to>
    <cdr:sp macro="" textlink="">
      <cdr:nvSpPr>
        <cdr:cNvPr id="11" name="Прямая со стрелкой 10"/>
        <cdr:cNvSpPr/>
      </cdr:nvSpPr>
      <cdr:spPr bwMode="auto">
        <a:xfrm xmlns:a="http://schemas.openxmlformats.org/drawingml/2006/main" flipV="1">
          <a:off x="1872208" y="2016224"/>
          <a:ext cx="2736304" cy="1368152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0.38477</cdr:x>
      <cdr:y>0.35925</cdr:y>
    </cdr:from>
    <cdr:to>
      <cdr:x>0.6522</cdr:x>
      <cdr:y>0.52412</cdr:y>
    </cdr:to>
    <cdr:sp macro="" textlink="">
      <cdr:nvSpPr>
        <cdr:cNvPr id="2" name="Стрелка вправо 1"/>
        <cdr:cNvSpPr/>
      </cdr:nvSpPr>
      <cdr:spPr bwMode="auto">
        <a:xfrm xmlns:a="http://schemas.openxmlformats.org/drawingml/2006/main" rot="1648090">
          <a:off x="3383377" y="1412089"/>
          <a:ext cx="2351528" cy="648042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96.2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0.03617</cdr:x>
      <cdr:y>0.87748</cdr:y>
    </cdr:from>
    <cdr:to>
      <cdr:x>0.57396</cdr:x>
      <cdr:y>0.93383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935" y="4485481"/>
          <a:ext cx="46085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>
              <a:latin typeface="+mn-lt"/>
              <a:ea typeface="+mn-ea"/>
              <a:cs typeface="+mn-cs"/>
            </a:rPr>
            <a:t>Социальная сфера – 875 867,8 тыс. рублей или 72,4</a:t>
          </a:r>
          <a:r>
            <a:rPr lang="ru-RU" dirty="0" smtClean="0">
              <a:latin typeface="+mn-lt"/>
              <a:ea typeface="+mn-ea"/>
              <a:cs typeface="+mn-cs"/>
            </a:rPr>
            <a:t>%</a:t>
          </a:r>
          <a:endParaRPr lang="ru-RU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0.03617</cdr:x>
      <cdr:y>0.87748</cdr:y>
    </cdr:from>
    <cdr:to>
      <cdr:x>0.57396</cdr:x>
      <cdr:y>0.93383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935" y="4485481"/>
          <a:ext cx="46085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>
              <a:latin typeface="+mn-lt"/>
              <a:ea typeface="+mn-ea"/>
              <a:cs typeface="+mn-cs"/>
            </a:rPr>
            <a:t>Социальная сфера – 841887,5 тыс. рублей или 70,9%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0.41561</cdr:x>
      <cdr:y>0.37713</cdr:y>
    </cdr:from>
    <cdr:to>
      <cdr:x>0.58758</cdr:x>
      <cdr:y>0.57865</cdr:y>
    </cdr:to>
    <cdr:sp macro="" textlink="">
      <cdr:nvSpPr>
        <cdr:cNvPr id="4" name="Стрелка влево 3"/>
        <cdr:cNvSpPr/>
      </cdr:nvSpPr>
      <cdr:spPr bwMode="auto">
        <a:xfrm xmlns:a="http://schemas.openxmlformats.org/drawingml/2006/main" rot="1760032">
          <a:off x="3654499" y="1482353"/>
          <a:ext cx="1512168" cy="792088"/>
        </a:xfrm>
        <a:prstGeom xmlns:a="http://schemas.openxmlformats.org/drawingml/2006/main" prst="leftArrow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9.4 %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D98FC8-E084-4ED5-BF32-97C2F429FD4F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66B0E20-4065-44BA-9FC0-34BBA4E45C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A299A1-DFFA-4113-907B-5AF63B859093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1D10FAF-3C95-436B-99A1-BC431D18CD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1E69DF-A566-4DE4-8225-3CCB200CC60F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A7195C-0217-4B3B-948C-417DBE949134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A7195C-0217-4B3B-948C-417DBE949134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1B2470-C568-412A-A792-972950B929A3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1B2470-C568-412A-A792-972950B929A3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1.bin"/><Relationship Id="rId2" Type="http://schemas.openxmlformats.org/officeDocument/2006/relationships/tags" Target="../tags/tag9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31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38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oleObject" Target="../embeddings/oleObject3.bin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oleObject" Target="../embeddings/oleObject4.bin"/><Relationship Id="rId2" Type="http://schemas.openxmlformats.org/officeDocument/2006/relationships/tags" Target="../tags/tag30.xml"/><Relationship Id="rId1" Type="http://schemas.openxmlformats.org/officeDocument/2006/relationships/vmlDrawing" Target="../drawings/vmlDrawing4.vml"/><Relationship Id="rId6" Type="http://schemas.openxmlformats.org/officeDocument/2006/relationships/tags" Target="../tags/tag3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oleObject" Target="../embeddings/oleObject5.bin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oleObject" Target="../embeddings/oleObject6.bin"/><Relationship Id="rId2" Type="http://schemas.openxmlformats.org/officeDocument/2006/relationships/tags" Target="../tags/tag48.xml"/><Relationship Id="rId1" Type="http://schemas.openxmlformats.org/officeDocument/2006/relationships/vmlDrawing" Target="../drawings/vmlDrawing6.vml"/><Relationship Id="rId6" Type="http://schemas.openxmlformats.org/officeDocument/2006/relationships/tags" Target="../tags/tag5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oleObject" Target="../embeddings/oleObject7.bin"/><Relationship Id="rId2" Type="http://schemas.openxmlformats.org/officeDocument/2006/relationships/tags" Target="../tags/tag57.xml"/><Relationship Id="rId1" Type="http://schemas.openxmlformats.org/officeDocument/2006/relationships/vmlDrawing" Target="../drawings/vmlDrawing7.vml"/><Relationship Id="rId6" Type="http://schemas.openxmlformats.org/officeDocument/2006/relationships/tags" Target="../tags/tag6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oleObject" Target="../embeddings/oleObject8.bin"/><Relationship Id="rId2" Type="http://schemas.openxmlformats.org/officeDocument/2006/relationships/tags" Target="../tags/tag66.xml"/><Relationship Id="rId1" Type="http://schemas.openxmlformats.org/officeDocument/2006/relationships/vmlDrawing" Target="../drawings/vmlDrawing8.vml"/><Relationship Id="rId6" Type="http://schemas.openxmlformats.org/officeDocument/2006/relationships/tags" Target="../tags/tag7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oleObject" Target="../embeddings/oleObject9.bin"/><Relationship Id="rId2" Type="http://schemas.openxmlformats.org/officeDocument/2006/relationships/tags" Target="../tags/tag75.xml"/><Relationship Id="rId1" Type="http://schemas.openxmlformats.org/officeDocument/2006/relationships/vmlDrawing" Target="../drawings/vmlDrawing9.vml"/><Relationship Id="rId6" Type="http://schemas.openxmlformats.org/officeDocument/2006/relationships/tags" Target="../tags/tag7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0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0578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8D849D6A-20EA-4A35-81B3-02F1A6C1E65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0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9794" r:id="rId12" imgW="0" imgH="0" progId="">
              <p:embed/>
            </p:oleObj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26454" y="234864"/>
            <a:ext cx="292388" cy="231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108" y="234864"/>
            <a:ext cx="1231106" cy="231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16D1FC99-2884-48A8-A996-AB7CB82944E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59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90818" r:id="rId12" imgW="0" imgH="0" progId="">
              <p:embed/>
            </p:oleObj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489" y="234864"/>
            <a:ext cx="8797353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37E9704-C5CC-4433-9899-E3B50E514FA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8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0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1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2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3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4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5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6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8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9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6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62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3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91842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1489" y="234864"/>
            <a:ext cx="8794113" cy="2947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4729" y="1299035"/>
            <a:ext cx="4318495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98728" y="1299035"/>
            <a:ext cx="4320114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24729" y="2000386"/>
            <a:ext cx="4318495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98728" y="2000386"/>
            <a:ext cx="4320114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4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835127AC-3201-44A9-937C-D8D7738A745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5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0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92866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193" y="2129965"/>
            <a:ext cx="7773614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06" y="3885769"/>
            <a:ext cx="6399989" cy="246221"/>
          </a:xfrm>
        </p:spPr>
        <p:txBody>
          <a:bodyPr/>
          <a:lstStyle>
            <a:lvl1pPr marL="0" indent="0" algn="ctr">
              <a:buNone/>
              <a:defRPr/>
            </a:lvl1pPr>
            <a:lvl2pPr marL="466481" indent="0" algn="ctr">
              <a:buNone/>
              <a:defRPr/>
            </a:lvl2pPr>
            <a:lvl3pPr marL="932962" indent="0" algn="ctr">
              <a:buNone/>
              <a:defRPr/>
            </a:lvl3pPr>
            <a:lvl4pPr marL="1399443" indent="0" algn="ctr">
              <a:buNone/>
              <a:defRPr/>
            </a:lvl4pPr>
            <a:lvl5pPr marL="1865925" indent="0" algn="ctr">
              <a:buNone/>
              <a:defRPr/>
            </a:lvl5pPr>
            <a:lvl6pPr marL="2332406" indent="0" algn="ctr">
              <a:buNone/>
              <a:defRPr/>
            </a:lvl6pPr>
            <a:lvl7pPr marL="2798887" indent="0" algn="ctr">
              <a:buNone/>
              <a:defRPr/>
            </a:lvl7pPr>
            <a:lvl8pPr marL="3265368" indent="0" algn="ctr">
              <a:buNone/>
              <a:defRPr/>
            </a:lvl8pPr>
            <a:lvl9pPr marL="373184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15D6AC80-1BEF-44DB-87AD-CBA25053E38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1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93890" r:id="rId10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47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729" y="1299035"/>
            <a:ext cx="8794113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729" y="2000386"/>
            <a:ext cx="8794113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080D7916-6282-482F-9365-8DFD70B7E35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0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94914" r:id="rId10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47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4729" y="1299036"/>
            <a:ext cx="8794113" cy="24622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6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F38CF01A-8DF3-40AB-8879-DFEB7557D5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0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1602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49" y="4407327"/>
            <a:ext cx="7771995" cy="630942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49" y="4099550"/>
            <a:ext cx="777199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481" indent="0">
              <a:buNone/>
              <a:defRPr sz="1800"/>
            </a:lvl2pPr>
            <a:lvl3pPr marL="932962" indent="0">
              <a:buNone/>
              <a:defRPr sz="1600"/>
            </a:lvl3pPr>
            <a:lvl4pPr marL="1399443" indent="0">
              <a:buNone/>
              <a:defRPr sz="1400"/>
            </a:lvl4pPr>
            <a:lvl5pPr marL="1865925" indent="0">
              <a:buNone/>
              <a:defRPr sz="1400"/>
            </a:lvl5pPr>
            <a:lvl6pPr marL="2332406" indent="0">
              <a:buNone/>
              <a:defRPr sz="1400"/>
            </a:lvl6pPr>
            <a:lvl7pPr marL="2798887" indent="0">
              <a:buNone/>
              <a:defRPr sz="1400"/>
            </a:lvl7pPr>
            <a:lvl8pPr marL="3265368" indent="0">
              <a:buNone/>
              <a:defRPr sz="1400"/>
            </a:lvl8pPr>
            <a:lvl9pPr marL="373184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7DB74DBD-08B8-4CBD-A2BD-6B277D6F82E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1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2626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4729" y="1299036"/>
            <a:ext cx="4318495" cy="167738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8728" y="1299036"/>
            <a:ext cx="4320114" cy="167738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78767931-E2A3-43BF-A5C8-A5BED1374E6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8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0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1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2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3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4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5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6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8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9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6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62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3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3650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796" y="1805987"/>
            <a:ext cx="4039882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796" y="2175318"/>
            <a:ext cx="4039882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805987"/>
            <a:ext cx="4041502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4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B22D28C0-8FF6-411E-B822-38A3CF8853E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5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59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4674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43F02102-4280-4574-9E62-07BB6CC24FE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3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8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49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0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1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2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3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58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5698" r:id="rId12" imgW="0" imgH="0" progId="">
              <p:embed/>
            </p:oleObj>
          </a:graphicData>
        </a:graphic>
      </p:graphicFrame>
      <p:sp>
        <p:nvSpPr>
          <p:cNvPr id="159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971252B-EC96-4AB6-A381-959EFD3DAA1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0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1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6722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27318"/>
            <a:ext cx="3008044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988" y="273738"/>
            <a:ext cx="5112217" cy="193899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DE17D43-5A57-420E-A49E-432EFD517BA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1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2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3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4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5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6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9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60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1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7746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5060058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507831"/>
          </a:xfrm>
        </p:spPr>
        <p:txBody>
          <a:bodyPr/>
          <a:lstStyle>
            <a:lvl1pPr marL="0" indent="0">
              <a:buNone/>
              <a:defRPr sz="3300"/>
            </a:lvl1pPr>
            <a:lvl2pPr marL="466481" indent="0">
              <a:buNone/>
              <a:defRPr sz="2900"/>
            </a:lvl2pPr>
            <a:lvl3pPr marL="932962" indent="0">
              <a:buNone/>
              <a:defRPr sz="2400"/>
            </a:lvl3pPr>
            <a:lvl4pPr marL="1399443" indent="0">
              <a:buNone/>
              <a:defRPr sz="2000"/>
            </a:lvl4pPr>
            <a:lvl5pPr marL="1865925" indent="0">
              <a:buNone/>
              <a:defRPr sz="2000"/>
            </a:lvl5pPr>
            <a:lvl6pPr marL="2332406" indent="0">
              <a:buNone/>
              <a:defRPr sz="2000"/>
            </a:lvl6pPr>
            <a:lvl7pPr marL="2798887" indent="0">
              <a:buNone/>
              <a:defRPr sz="2000"/>
            </a:lvl7pPr>
            <a:lvl8pPr marL="3265368" indent="0">
              <a:buNone/>
              <a:defRPr sz="2000"/>
            </a:lvl8pPr>
            <a:lvl9pPr marL="373184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2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45A4F1F4-38CC-47C5-A578-55DB7E2C0F8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3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graphicFrame>
        <p:nvGraphicFramePr>
          <p:cNvPr id="160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88770" r:id="rId12" imgW="0" imgH="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64187" y="1299036"/>
            <a:ext cx="2954655" cy="12472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1" name="pg num"/>
          <p:cNvSpPr>
            <a:spLocks noGrp="1" noChangeArrowheads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0359D2B9-2662-44A8-BF44-17AA7EE7AF0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62" name="doc id"/>
          <p:cNvSpPr>
            <a:spLocks noGrp="1" noChangeArrowheads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3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2066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9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2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8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9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0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1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2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3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4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5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6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7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8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9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0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2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3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4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5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6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7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6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8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9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0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1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2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3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4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1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5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6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7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8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9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0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1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2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3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4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5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6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7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8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9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0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1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2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3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4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5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6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7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7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8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9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0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1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2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3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2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4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5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6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7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8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9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0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3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4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5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6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7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8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9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1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3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4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5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3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7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8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9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0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1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2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2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3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4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5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6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7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37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8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9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0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1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2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3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4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5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6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7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8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89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0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1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2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3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4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5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6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7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8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99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3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0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1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1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2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3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3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4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5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6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5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7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8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09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10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2" tIns="45672" rIns="91342" bIns="45672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3196" tIns="46599" rIns="93196" bIns="46599"/>
          <a:lstStyle/>
          <a:p>
            <a:endParaRPr lang="ru-RU"/>
          </a:p>
        </p:txBody>
      </p:sp>
      <p:sp>
        <p:nvSpPr>
          <p:cNvPr id="1028" name="AutoShape 196"/>
          <p:cNvSpPr>
            <a:spLocks noChangeAspect="1" noChangeArrowheads="1" noTextEdit="1"/>
          </p:cNvSpPr>
          <p:nvPr>
            <p:custDataLst>
              <p:tags r:id="rId20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1029" name="Group 355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2064" name="Rectangle 36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2" tIns="45672" rIns="91342" bIns="45672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2 h 164"/>
                <a:gd name="T4" fmla="*/ 1612 w 1612"/>
                <a:gd name="T5" fmla="*/ 152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342" tIns="45672" rIns="91342" bIns="45672"/>
            <a:lstStyle/>
            <a:p>
              <a:endParaRPr lang="ru-RU"/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2"/>
            </p:custDataLst>
          </p:nvPr>
        </p:nvSpPr>
        <p:spPr bwMode="auto">
          <a:xfrm>
            <a:off x="7010400" y="6661150"/>
            <a:ext cx="1905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b="1">
                <a:solidFill>
                  <a:srgbClr val="FFFFFF"/>
                </a:solidFill>
              </a:defRPr>
            </a:lvl1pPr>
          </a:lstStyle>
          <a:p>
            <a:fld id="{BBAAF7C6-2459-48A0-BD18-5094E6C58E1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122238" y="234950"/>
            <a:ext cx="8793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  <p:custDataLst>
              <p:tags r:id="rId24"/>
            </p:custDataLst>
          </p:nvPr>
        </p:nvSpPr>
        <p:spPr bwMode="auto">
          <a:xfrm>
            <a:off x="125413" y="1298575"/>
            <a:ext cx="87931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grpSp>
        <p:nvGrpSpPr>
          <p:cNvPr id="1033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308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Unit of measure</a:t>
              </a:r>
            </a:p>
          </p:txBody>
        </p:sp>
        <p:sp>
          <p:nvSpPr>
            <p:cNvPr id="308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*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Сноска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r>
                <a:rPr lang="en-US" sz="1200" smtClean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ru-RU" sz="1200" smtClean="0">
                  <a:solidFill>
                    <a:srgbClr val="000000"/>
                  </a:solidFill>
                  <a:latin typeface="Arial" charset="0"/>
                </a:rPr>
                <a:t>	Источник</a:t>
              </a:r>
              <a:endParaRPr lang="en-US" sz="12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82" name="Working Draft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Working Draft - Last Modified 09/06/2006 21:40:09</a:t>
            </a:r>
          </a:p>
        </p:txBody>
      </p:sp>
      <p:sp>
        <p:nvSpPr>
          <p:cNvPr id="3083" name="Printed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 charset="0"/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7"/>
            </p:custDataLst>
          </p:nvPr>
        </p:nvSpPr>
        <p:spPr bwMode="auto">
          <a:xfrm>
            <a:off x="150813" y="36513"/>
            <a:ext cx="1806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defRPr sz="8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graphicFrame>
        <p:nvGraphicFramePr>
          <p:cNvPr id="1037" name="Rectangle 38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037" r:id="rId29" imgW="0" imgH="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  <p:sldLayoutId id="2147485235" r:id="rId13"/>
    <p:sldLayoutId id="2147485236" r:id="rId14"/>
    <p:sldLayoutId id="2147485237" r:id="rId15"/>
  </p:sldLayoutIdLst>
  <p:hf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 Black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 Black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 Black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 Black" pitchFamily="34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9250" indent="-349250" algn="l" defTabSz="9128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6050" indent="-144463" algn="l" defTabSz="9128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0038" indent="-150813" algn="l" defTabSz="912813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9738" indent="-136525" algn="l" defTabSz="91281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725" indent="-150813" algn="l" defTabSz="91281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60921" indent="-152254" algn="l" defTabSz="913526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27402" indent="-152254" algn="l" defTabSz="913526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93884" indent="-152254" algn="l" defTabSz="913526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60365" indent="-152254" algn="l" defTabSz="913526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https://big-rostov.ru/wp-content/uploads/2015/11/ro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570444" cy="5688632"/>
          </a:xfrm>
          <a:prstGeom prst="rect">
            <a:avLst/>
          </a:prstGeom>
          <a:noFill/>
        </p:spPr>
      </p:pic>
      <p:sp>
        <p:nvSpPr>
          <p:cNvPr id="9113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1556792"/>
            <a:ext cx="7776864" cy="403244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182880" algn="ctr">
              <a:defRPr/>
            </a:pPr>
            <a:r>
              <a:rPr lang="ru-RU" sz="48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муниципального образования Константиновский район за 2018 г</a:t>
            </a:r>
            <a:endParaRPr lang="ru-RU" sz="48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D7F2B2-5796-440B-ADDF-02156E08F2E6}" type="slidenum">
              <a:rPr lang="en-US" altLang="ru-RU"/>
              <a:pPr/>
              <a:t>1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723549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 в бюджет Константиновского муниципального района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alt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4963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20593342">
            <a:off x="3787167" y="2643933"/>
            <a:ext cx="1152525" cy="719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6" name="TextBox 1"/>
          <p:cNvSpPr txBox="1">
            <a:spLocks noChangeArrowheads="1"/>
          </p:cNvSpPr>
          <p:nvPr/>
        </p:nvSpPr>
        <p:spPr bwMode="auto">
          <a:xfrm>
            <a:off x="8748713" y="6597650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13787" cy="1107996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в бюджет Константиновского муниципального района государственной пошлины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05476" name="TextBox 1"/>
          <p:cNvSpPr txBox="1">
            <a:spLocks noChangeArrowheads="1"/>
          </p:cNvSpPr>
          <p:nvPr/>
        </p:nvSpPr>
        <p:spPr bwMode="auto">
          <a:xfrm>
            <a:off x="8591550" y="660241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12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5413" y="1298575"/>
          <a:ext cx="8793162" cy="39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395537" y="549275"/>
            <a:ext cx="8424936" cy="861774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Крупные налогоплательщики</a:t>
            </a:r>
            <a: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Константиновского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7705104" cy="36150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705104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ООО «Стычное»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СПК «Степной»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9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ЗАО «Восход»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СПК «Правда»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4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ООО «Арарат»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ООО «Винодельня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Ведерниковъ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1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ОАО «Николаевский рыбхоз»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ОАО «Николаевское хлебоприёмное»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4495" name="TextBox 1"/>
          <p:cNvSpPr txBox="1">
            <a:spLocks noChangeArrowheads="1"/>
          </p:cNvSpPr>
          <p:nvPr/>
        </p:nvSpPr>
        <p:spPr bwMode="auto">
          <a:xfrm>
            <a:off x="8675688" y="6597650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395537" y="549275"/>
            <a:ext cx="8424936" cy="1538883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</a:t>
            </a:r>
            <a: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областного бюджета и бюджетов поселений в 2018 году</a:t>
            </a:r>
            <a: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1600" dirty="0" smtClean="0"/>
              <a:t> тыс. рублей</a:t>
            </a:r>
            <a:br>
              <a:rPr lang="ru-RU" sz="1600" dirty="0" smtClean="0"/>
            </a:br>
            <a:endParaRPr lang="ru-RU" altLang="ru-RU" sz="1600" b="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2132856"/>
          <a:ext cx="8281168" cy="382879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50550"/>
                <a:gridCol w="1352027"/>
                <a:gridCol w="1521031"/>
                <a:gridCol w="1605533"/>
                <a:gridCol w="1352027"/>
              </a:tblGrid>
              <a:tr h="7173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бюджет Константиновского района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бюджета Константиновского района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717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1047293,9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1039387,2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- 7906,7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68580" marR="68580" marT="0" marB="0"/>
                </a:tc>
              </a:tr>
              <a:tr h="368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146706,2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151211,7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179316,6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183120,4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546796,7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575464,0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8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174474,4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129591,1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495" name="TextBox 1"/>
          <p:cNvSpPr txBox="1">
            <a:spLocks noChangeArrowheads="1"/>
          </p:cNvSpPr>
          <p:nvPr/>
        </p:nvSpPr>
        <p:spPr bwMode="auto">
          <a:xfrm>
            <a:off x="8675688" y="6597650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395537" y="549275"/>
            <a:ext cx="8424936" cy="1538883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и бюджетов поселений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1600" dirty="0" smtClean="0"/>
              <a:t> тыс. рублей</a:t>
            </a:r>
            <a:br>
              <a:rPr lang="ru-RU" sz="1600" dirty="0" smtClean="0"/>
            </a:br>
            <a:endParaRPr lang="ru-RU" altLang="ru-RU" sz="1600" b="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1916833"/>
          <a:ext cx="8280920" cy="432047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811853"/>
                <a:gridCol w="2103090"/>
                <a:gridCol w="2365977"/>
              </a:tblGrid>
              <a:tr h="1392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Константиновского района за 2017 год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Константиновского района за 2018 год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1088252,9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1039387,2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7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105120,1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151211,7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205754,5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183120,4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535847,2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575464,0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241531,1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129591,1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495" name="TextBox 1"/>
          <p:cNvSpPr txBox="1">
            <a:spLocks noChangeArrowheads="1"/>
          </p:cNvSpPr>
          <p:nvPr/>
        </p:nvSpPr>
        <p:spPr bwMode="auto">
          <a:xfrm>
            <a:off x="8675688" y="6597650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3820" cy="790024"/>
          </a:xfrm>
          <a:effectLst>
            <a:reflection endPos="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консолидированного бюджета и бюджета Константиновского района в 2018 году</a:t>
            </a:r>
            <a:br>
              <a:rPr lang="ru-RU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101600" y="1125538"/>
          <a:ext cx="8712200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356" name="TextBox 2"/>
          <p:cNvSpPr txBox="1">
            <a:spLocks noChangeArrowheads="1"/>
          </p:cNvSpPr>
          <p:nvPr/>
        </p:nvSpPr>
        <p:spPr bwMode="auto">
          <a:xfrm>
            <a:off x="8675688" y="659765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785225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консолидированного бюджета Константиновского района в 2017 году    1209798,2 тыс. рублей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301625" y="1247775"/>
          <a:ext cx="8569325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8585200" y="661035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785225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Константиновского района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   1187766,5 тыс. рублей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301625" y="1247775"/>
          <a:ext cx="8569325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8585200" y="661035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13787" cy="935955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Константиновского района в 2017-2018 гг.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6" name="TextBox 1"/>
          <p:cNvSpPr txBox="1">
            <a:spLocks noChangeArrowheads="1"/>
          </p:cNvSpPr>
          <p:nvPr/>
        </p:nvSpPr>
        <p:spPr bwMode="auto">
          <a:xfrm>
            <a:off x="8591550" y="660241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12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5413" y="1298575"/>
          <a:ext cx="8793162" cy="39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395537" y="549275"/>
            <a:ext cx="8424936" cy="800219"/>
          </a:xfrm>
        </p:spPr>
        <p:txBody>
          <a:bodyPr/>
          <a:lstStyle/>
          <a:p>
            <a:pPr algn="ctr"/>
            <a:r>
              <a:rPr lang="ru-RU" altLang="ru-RU" sz="1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муниципальных программ Константиновского района в общем объеме расходов в 2018 году – 96,2%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altLang="ru-RU" sz="1600" b="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1340769"/>
          <a:ext cx="8280920" cy="47615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461027"/>
                <a:gridCol w="819893"/>
              </a:tblGrid>
              <a:tr h="253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здравоохранения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0,7%</a:t>
                      </a:r>
                    </a:p>
                  </a:txBody>
                  <a:tcPr marL="68580" marR="68580" marT="0" marB="0"/>
                </a:tc>
              </a:tr>
              <a:tr h="189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образования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36,7%</a:t>
                      </a:r>
                    </a:p>
                  </a:txBody>
                  <a:tcPr marL="68580" marR="68580" marT="0" marB="0"/>
                </a:tc>
              </a:tr>
              <a:tr h="188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Молодежь Константиновского района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/>
                </a:tc>
              </a:tr>
              <a:tr h="190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поддержка граждан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24,7%</a:t>
                      </a:r>
                    </a:p>
                  </a:txBody>
                  <a:tcPr marL="68580" marR="68580" marT="0" marB="0"/>
                </a:tc>
              </a:tr>
              <a:tr h="186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Доступная среда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/>
                </a:tc>
              </a:tr>
              <a:tr h="190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доступным и комфортным жильем населения Константиновского района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2,0%</a:t>
                      </a:r>
                    </a:p>
                  </a:txBody>
                  <a:tcPr marL="68580" marR="68580" marT="0" marB="0"/>
                </a:tc>
              </a:tr>
              <a:tr h="177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качественными жилищно-коммунальными услугами населения Константиновского района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3,7%</a:t>
                      </a:r>
                    </a:p>
                  </a:txBody>
                  <a:tcPr marL="68580" marR="68580" marT="0" marB="0"/>
                </a:tc>
              </a:tr>
              <a:tr h="198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общественного порядка и противодействие преступности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/>
                </a:tc>
              </a:tr>
              <a:tr h="309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0,4%</a:t>
                      </a:r>
                    </a:p>
                  </a:txBody>
                  <a:tcPr marL="68580" marR="68580" marT="0" marB="0"/>
                </a:tc>
              </a:tr>
              <a:tr h="262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культуры и туризма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6,0%</a:t>
                      </a:r>
                    </a:p>
                  </a:txBody>
                  <a:tcPr marL="68580" marR="68580" marT="0" marB="0"/>
                </a:tc>
              </a:tr>
              <a:tr h="210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 и рациональное природопользование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/>
                </a:tc>
              </a:tr>
              <a:tr h="160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0,3%</a:t>
                      </a:r>
                    </a:p>
                  </a:txBody>
                  <a:tcPr marL="68580" marR="68580" marT="0" marB="0"/>
                </a:tc>
              </a:tr>
              <a:tr h="189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Экономическое развитие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/>
                </a:tc>
              </a:tr>
              <a:tr h="189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Информационное общество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0,7%</a:t>
                      </a:r>
                    </a:p>
                  </a:txBody>
                  <a:tcPr marL="68580" marR="68580" marT="0" marB="0"/>
                </a:tc>
              </a:tr>
              <a:tr h="20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транспортной системы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</a:p>
                  </a:txBody>
                  <a:tcPr marL="68580" marR="68580" marT="0" marB="0"/>
                </a:tc>
              </a:tr>
              <a:tr h="175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0,6%</a:t>
                      </a:r>
                    </a:p>
                  </a:txBody>
                  <a:tcPr marL="68580" marR="68580" marT="0" marB="0"/>
                </a:tc>
              </a:tr>
              <a:tr h="204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Энергоэффективность и развитие энергетики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/>
                </a:tc>
              </a:tr>
              <a:tr h="143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политика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/>
                </a:tc>
              </a:tr>
              <a:tr h="264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 казачьих обществ Константиновского района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</a:p>
                  </a:txBody>
                  <a:tcPr marL="68580" marR="68580" marT="0" marB="0"/>
                </a:tc>
              </a:tr>
              <a:tr h="316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 поселений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0,6%</a:t>
                      </a:r>
                    </a:p>
                  </a:txBody>
                  <a:tcPr marL="68580" marR="68580" marT="0" marB="0"/>
                </a:tc>
              </a:tr>
              <a:tr h="548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законопослушного поведения участников дорожного </a:t>
                      </a:r>
                      <a:r>
                        <a:rPr lang="ru-RU" sz="1000" b="0" i="0" u="none" strike="noStrike" spc="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движения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495" name="TextBox 1"/>
          <p:cNvSpPr txBox="1">
            <a:spLocks noChangeArrowheads="1"/>
          </p:cNvSpPr>
          <p:nvPr/>
        </p:nvSpPr>
        <p:spPr bwMode="auto">
          <a:xfrm>
            <a:off x="8675688" y="6597650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https://yandex.ru/images/_crpd/QI15K3y00/c32ef69Tu2gu/U-eYejlmHsjQI33Wml1Z2Uehd01qE4KtTH7wqHm0Q8PeZVReaARt_wDmbpxi7nyEKRBeLBBKNK0wmRkal2pMCvNGbJptM5_t0RJ6wxpZPQ3S9AIYftIXCDhfBdg4sKdzrqaBamkAqPr1kB7MIo-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155575" y="1556792"/>
            <a:ext cx="861060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6511925" cy="677108"/>
          </a:xfrm>
        </p:spPr>
        <p:txBody>
          <a:bodyPr/>
          <a:lstStyle/>
          <a:p>
            <a:pPr algn="ctr"/>
            <a:r>
              <a:rPr lang="ru-RU" alt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Основные характеристики бюджета Константиновского района за 2018 год</a:t>
            </a: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altLang="ru-RU" sz="1600" b="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484313"/>
          <a:ext cx="8281168" cy="428363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25278"/>
                <a:gridCol w="1288322"/>
                <a:gridCol w="1449363"/>
                <a:gridCol w="1529883"/>
                <a:gridCol w="1288322"/>
              </a:tblGrid>
              <a:tr h="717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Плановые бюджетные назначения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к 2017 году, %</a:t>
                      </a:r>
                    </a:p>
                  </a:txBody>
                  <a:tcPr marL="68580" marR="68580" marT="0" marB="0"/>
                </a:tc>
              </a:tr>
              <a:tr h="579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Доходы,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1241647,4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1200500,1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96,9</a:t>
                      </a:r>
                    </a:p>
                  </a:txBody>
                  <a:tcPr marL="68580" marR="68580" marT="0" marB="0"/>
                </a:tc>
              </a:tr>
              <a:tr h="106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1107413,5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1039224,8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</a:p>
                  </a:txBody>
                  <a:tcPr marL="68580" marR="68580" marT="0" marB="0"/>
                </a:tc>
              </a:tr>
              <a:tr h="1310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. Расходы,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1324317,6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1187766,5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90,6</a:t>
                      </a:r>
                    </a:p>
                  </a:txBody>
                  <a:tcPr marL="68580" marR="68580" marT="0" marB="0"/>
                </a:tc>
              </a:tr>
              <a:tr h="418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. Профицит (дефицит)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-82670,2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12733,6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495" name="TextBox 1"/>
          <p:cNvSpPr txBox="1">
            <a:spLocks noChangeArrowheads="1"/>
          </p:cNvSpPr>
          <p:nvPr/>
        </p:nvSpPr>
        <p:spPr bwMode="auto">
          <a:xfrm>
            <a:off x="8675688" y="6597650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395537" y="549275"/>
            <a:ext cx="8424936" cy="1046440"/>
          </a:xfrm>
        </p:spPr>
        <p:txBody>
          <a:bodyPr/>
          <a:lstStyle/>
          <a:p>
            <a:pPr algn="ctr"/>
            <a:r>
              <a:rPr lang="ru-RU" altLang="ru-RU" sz="1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Информация о расходах на реализацию муниципальных программ Константиновского района в 2018 году</a:t>
            </a:r>
            <a:br>
              <a:rPr lang="ru-RU" altLang="ru-RU" sz="1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altLang="ru-RU" sz="1600" b="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1340769"/>
          <a:ext cx="8280920" cy="56667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40560"/>
                <a:gridCol w="1872208"/>
                <a:gridCol w="1368152"/>
              </a:tblGrid>
              <a:tr h="253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 Константиновского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уточненный план на 01.01.2018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Фактическое исполнение за 2018 год</a:t>
                      </a:r>
                    </a:p>
                  </a:txBody>
                  <a:tcPr marL="68580" marR="68580" marT="0" marB="0"/>
                </a:tc>
              </a:tr>
              <a:tr h="189834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1277337,0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1142225,4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812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Развитие здравоохранения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19857,9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8350,9</a:t>
                      </a:r>
                    </a:p>
                  </a:txBody>
                  <a:tcPr marL="68580" marR="68580" marT="0" marB="0"/>
                </a:tc>
              </a:tr>
              <a:tr h="190857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Развитие образования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438513,2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435999,6</a:t>
                      </a:r>
                    </a:p>
                  </a:txBody>
                  <a:tcPr marL="68580" marR="68580" marT="0" marB="0"/>
                </a:tc>
              </a:tr>
              <a:tr h="18676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Молодежь Константиновского района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385,9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385,7</a:t>
                      </a:r>
                    </a:p>
                  </a:txBody>
                  <a:tcPr marL="68580" marR="68580" marT="0" marB="0"/>
                </a:tc>
              </a:tr>
              <a:tr h="190857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Социальная поддержка граждан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299324,6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293863,0</a:t>
                      </a:r>
                    </a:p>
                  </a:txBody>
                  <a:tcPr marL="68580" marR="68580" marT="0" marB="0"/>
                </a:tc>
              </a:tr>
              <a:tr h="177560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Доступная среда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160,1</a:t>
                      </a:r>
                    </a:p>
                  </a:txBody>
                  <a:tcPr marL="68580" marR="68580" marT="0" marB="0"/>
                </a:tc>
              </a:tr>
              <a:tr h="198017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Обеспечение доступным и комфортным жильем населения Константиновского района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24983,0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24982,9</a:t>
                      </a:r>
                    </a:p>
                  </a:txBody>
                  <a:tcPr marL="68580" marR="68580" marT="0" marB="0"/>
                </a:tc>
              </a:tr>
              <a:tr h="309230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Обеспечение качественными жилищно-коммунальными услугами населения Константиновского района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148718,3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43979,1</a:t>
                      </a:r>
                    </a:p>
                  </a:txBody>
                  <a:tcPr marL="68580" marR="68580" marT="0" marB="0"/>
                </a:tc>
              </a:tr>
              <a:tr h="262319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Обеспечение общественного порядка и противодействие преступности</a:t>
                      </a:r>
                      <a:endParaRPr lang="ru-RU" sz="120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73,3</a:t>
                      </a:r>
                    </a:p>
                  </a:txBody>
                  <a:tcPr marL="68580" marR="68580" marT="0" marB="0"/>
                </a:tc>
              </a:tr>
              <a:tr h="210152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4824,9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4775,8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495" name="TextBox 1"/>
          <p:cNvSpPr txBox="1">
            <a:spLocks noChangeArrowheads="1"/>
          </p:cNvSpPr>
          <p:nvPr/>
        </p:nvSpPr>
        <p:spPr bwMode="auto">
          <a:xfrm>
            <a:off x="8675688" y="6597650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352928" cy="5511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302664"/>
                <a:gridCol w="835293"/>
                <a:gridCol w="1214971"/>
              </a:tblGrid>
              <a:tr h="189834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Развитие культуры и туризма</a:t>
                      </a:r>
                      <a:endParaRPr lang="ru-RU" sz="125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75986,2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73272,8</a:t>
                      </a:r>
                    </a:p>
                  </a:txBody>
                  <a:tcPr marL="68580" marR="68580" marT="0" marB="0"/>
                </a:tc>
              </a:tr>
              <a:tr h="189834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Охрана окружающей среды и рациональное природопользование</a:t>
                      </a:r>
                      <a:endParaRPr lang="ru-RU" sz="125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811,5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799,6</a:t>
                      </a:r>
                    </a:p>
                  </a:txBody>
                  <a:tcPr marL="68580" marR="68580" marT="0" marB="0"/>
                </a:tc>
              </a:tr>
              <a:tr h="189834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Развитие физической культуры и спорта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4076,3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4073,9</a:t>
                      </a:r>
                    </a:p>
                  </a:txBody>
                  <a:tcPr marL="68580" marR="68580" marT="0" marB="0"/>
                </a:tc>
              </a:tr>
              <a:tr h="188812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Экономическое развитие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485,7</a:t>
                      </a:r>
                    </a:p>
                  </a:txBody>
                  <a:tcPr marL="68580" marR="68580" marT="0" marB="0"/>
                </a:tc>
              </a:tr>
              <a:tr h="190857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Информационное общество</a:t>
                      </a:r>
                      <a:endParaRPr lang="ru-RU" sz="125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9211,5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9199,4</a:t>
                      </a:r>
                    </a:p>
                  </a:txBody>
                  <a:tcPr marL="68580" marR="68580" marT="0" marB="0"/>
                </a:tc>
              </a:tr>
              <a:tr h="18676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Развитие транспортной системы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217874,3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214181,3</a:t>
                      </a:r>
                    </a:p>
                  </a:txBody>
                  <a:tcPr marL="68580" marR="68580" marT="0" marB="0"/>
                </a:tc>
              </a:tr>
              <a:tr h="190857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7670,8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7557,6</a:t>
                      </a:r>
                    </a:p>
                  </a:txBody>
                  <a:tcPr marL="68580" marR="68580" marT="0" marB="0"/>
                </a:tc>
              </a:tr>
              <a:tr h="177560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Энергоэффективность и развитие энергетики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/>
                </a:tc>
              </a:tr>
              <a:tr h="198017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Муниципальная политика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1086,0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650,5</a:t>
                      </a:r>
                    </a:p>
                  </a:txBody>
                  <a:tcPr marL="68580" marR="68580" marT="0" marB="0"/>
                </a:tc>
              </a:tr>
              <a:tr h="309230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 Поддержка казачьих обществ Константиновского района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15678,3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11978,3</a:t>
                      </a:r>
                    </a:p>
                  </a:txBody>
                  <a:tcPr marL="68580" marR="68580" marT="0" marB="0"/>
                </a:tc>
              </a:tr>
              <a:tr h="262319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 Управление муниципальными финансами и создание условий для эффективного управления муниципальными финансами поселений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7248,6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7210,4</a:t>
                      </a:r>
                    </a:p>
                  </a:txBody>
                  <a:tcPr marL="68580" marR="68580" marT="0" marB="0"/>
                </a:tc>
              </a:tr>
              <a:tr h="210152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 Формирование законопослушного поведения участников дорожного движения</a:t>
                      </a:r>
                      <a:endParaRPr lang="ru-RU" sz="125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156,3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495" name="TextBox 1"/>
          <p:cNvSpPr txBox="1">
            <a:spLocks noChangeArrowheads="1"/>
          </p:cNvSpPr>
          <p:nvPr/>
        </p:nvSpPr>
        <p:spPr bwMode="auto">
          <a:xfrm>
            <a:off x="8675688" y="6597650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11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1</a:t>
            </a:r>
          </a:p>
        </p:txBody>
      </p:sp>
      <p:graphicFrame>
        <p:nvGraphicFramePr>
          <p:cNvPr id="7" name="Диаграмма 3"/>
          <p:cNvGraphicFramePr>
            <a:graphicFrameLocks/>
          </p:cNvGraphicFramePr>
          <p:nvPr/>
        </p:nvGraphicFramePr>
        <p:xfrm>
          <a:off x="468313" y="1700213"/>
          <a:ext cx="835183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Блок-схема: процесс 5"/>
          <p:cNvSpPr/>
          <p:nvPr/>
        </p:nvSpPr>
        <p:spPr bwMode="auto">
          <a:xfrm>
            <a:off x="179388" y="476251"/>
            <a:ext cx="8280400" cy="720502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расходов консолидированного бюджета Константиновского района в 2018 году на образование 460292,7 тыс. рублей</a:t>
            </a:r>
          </a:p>
          <a:p>
            <a:r>
              <a:rPr lang="ru-RU" sz="1400" dirty="0" smtClean="0"/>
              <a:t> </a:t>
            </a:r>
          </a:p>
          <a:p>
            <a:pPr algn="ctr" eaLnBrk="1" hangingPunct="1">
              <a:defRPr/>
            </a:pP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11879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8F1219-32F5-4A0A-8647-7E32D6F252B8}" type="slidenum">
              <a:rPr lang="en-US" altLang="ru-RU"/>
              <a:pPr/>
              <a:t>22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2350" cy="1292662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в сфере 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2018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alt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3" name="Объект 2"/>
          <p:cNvSpPr>
            <a:spLocks noGrp="1"/>
          </p:cNvSpPr>
          <p:nvPr>
            <p:ph idx="1"/>
          </p:nvPr>
        </p:nvSpPr>
        <p:spPr>
          <a:xfrm>
            <a:off x="683568" y="2492896"/>
            <a:ext cx="7848600" cy="1711238"/>
          </a:xfrm>
        </p:spPr>
        <p:txBody>
          <a:bodyPr/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Услуги дошкольного образования предоставлены  1302 воспитанникам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       Услуги общего и дополнительного образования предоставлены 3096 обучающимся</a:t>
            </a:r>
          </a:p>
          <a:p>
            <a:pPr indent="0">
              <a:lnSpc>
                <a:spcPct val="80000"/>
              </a:lnSpc>
              <a:tabLst>
                <a:tab pos="2190750" algn="l"/>
              </a:tabLst>
            </a:pPr>
            <a:endParaRPr lang="ru-RU" altLang="ru-RU" sz="1400" dirty="0" smtClean="0"/>
          </a:p>
        </p:txBody>
      </p:sp>
      <p:sp>
        <p:nvSpPr>
          <p:cNvPr id="117764" name="TextBox 3"/>
          <p:cNvSpPr txBox="1">
            <a:spLocks noChangeArrowheads="1"/>
          </p:cNvSpPr>
          <p:nvPr/>
        </p:nvSpPr>
        <p:spPr bwMode="auto">
          <a:xfrm>
            <a:off x="8459788" y="65563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13787" cy="1107996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Константиновского района на социальную политику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6" name="TextBox 1"/>
          <p:cNvSpPr txBox="1">
            <a:spLocks noChangeArrowheads="1"/>
          </p:cNvSpPr>
          <p:nvPr/>
        </p:nvSpPr>
        <p:spPr bwMode="auto">
          <a:xfrm>
            <a:off x="8591550" y="660241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12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5413" y="1298575"/>
          <a:ext cx="8793162" cy="39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44522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год (факт) – 284172,5 тыс. рублей</a:t>
            </a:r>
          </a:p>
          <a:p>
            <a:r>
              <a:rPr lang="ru-RU" dirty="0" smtClean="0"/>
              <a:t>2018 год (факт) – 311448,2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13787" cy="738664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Константиновского района в 2018 году на социальную политику 311448,2 тыс. рублей</a:t>
            </a:r>
          </a:p>
        </p:txBody>
      </p:sp>
      <p:sp>
        <p:nvSpPr>
          <p:cNvPr id="105476" name="TextBox 1"/>
          <p:cNvSpPr txBox="1">
            <a:spLocks noChangeArrowheads="1"/>
          </p:cNvSpPr>
          <p:nvPr/>
        </p:nvSpPr>
        <p:spPr bwMode="auto">
          <a:xfrm>
            <a:off x="8591550" y="660241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12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5413" y="1298575"/>
          <a:ext cx="8793162" cy="39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13787" cy="1107996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Константиновского района на культуру, кинематографию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05476" name="TextBox 1"/>
          <p:cNvSpPr txBox="1">
            <a:spLocks noChangeArrowheads="1"/>
          </p:cNvSpPr>
          <p:nvPr/>
        </p:nvSpPr>
        <p:spPr bwMode="auto">
          <a:xfrm>
            <a:off x="8591550" y="660241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12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5413" y="1298575"/>
          <a:ext cx="8793162" cy="39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116632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4" y="1556792"/>
          <a:ext cx="6625432" cy="4945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9288"/>
                <a:gridCol w="1296144"/>
              </a:tblGrid>
              <a:tr h="295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214229,2</a:t>
                      </a:r>
                      <a:endParaRPr lang="en-US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4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3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Акцизы на нефтепродукты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7148,7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68580" marR="68580" marT="0" marB="0"/>
                </a:tc>
              </a:tr>
              <a:tr h="285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из областного бюджета и бюджетов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204334,6 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</a:p>
                  </a:txBody>
                  <a:tcPr marL="68580" marR="68580" marT="0" marB="0"/>
                </a:tc>
              </a:tr>
              <a:tr h="223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Прочие поступления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4,0 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</a:p>
                  </a:txBody>
                  <a:tcPr marL="68580" marR="68580" marT="0" marB="0"/>
                </a:tc>
              </a:tr>
              <a:tr h="293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Остатки на 01.01.2017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2741,9 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</a:p>
                  </a:txBody>
                  <a:tcPr marL="68580" marR="68580" marT="0" marB="0"/>
                </a:tc>
              </a:tr>
              <a:tr h="285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213731,3 </a:t>
                      </a:r>
                      <a:endParaRPr lang="en-US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Ремонт и содержание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12062,1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68580" marR="68580" marT="0" marB="0"/>
                </a:tc>
              </a:tr>
              <a:tr h="207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документации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99,9 тыс. рублей</a:t>
                      </a:r>
                    </a:p>
                  </a:txBody>
                  <a:tcPr marL="68580" marR="68580" marT="0" marB="0"/>
                </a:tc>
              </a:tr>
              <a:tr h="285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93608,2 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</a:p>
                  </a:txBody>
                  <a:tcPr marL="68580" marR="68580" marT="0" marB="0"/>
                </a:tc>
              </a:tr>
              <a:tr h="285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иных межбюджетных трансфертов бюджетам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777,0 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</a:p>
                  </a:txBody>
                  <a:tcPr marL="68580" marR="68580" marT="0" marB="0"/>
                </a:tc>
              </a:tr>
              <a:tr h="355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переданных полномочий организации дорожной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106135,7 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</a:p>
                  </a:txBody>
                  <a:tcPr marL="68580" marR="68580" marT="0" marB="0"/>
                </a:tc>
              </a:tr>
              <a:tr h="285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безопасности дорожного движения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1048,4 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</a:p>
                  </a:txBody>
                  <a:tcPr marL="68580" marR="68580" marT="0" marB="0"/>
                </a:tc>
              </a:tr>
              <a:tr h="663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Остатки на 01.01.2019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497,9 </a:t>
                      </a:r>
                      <a:endParaRPr lang="en-US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008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24A0ADB-532E-461D-AA6C-33B4A4CD5CFA}" type="slidenum">
              <a:rPr lang="ru-RU" altLang="ru-RU"/>
              <a:pPr/>
              <a:t>27</a:t>
            </a:fld>
            <a:endParaRPr lang="ru-RU" altLang="ru-RU"/>
          </a:p>
        </p:txBody>
      </p:sp>
      <p:pic>
        <p:nvPicPr>
          <p:cNvPr id="6" name="Picture 3" descr="O:\Бюджетный\2014\исполнение 2014\РД - отчет об исп бюдж за 2014 год\исполнение за 2014 г по статье 264.6\сопроводительные материалы\Новая папка\img_27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556792"/>
            <a:ext cx="19446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55576" y="0"/>
          <a:ext cx="7920880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0" y="1844824"/>
            <a:ext cx="5040313" cy="23034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200" dirty="0" smtClean="0"/>
              <a:t>Коммунальное хозяйство</a:t>
            </a:r>
          </a:p>
          <a:p>
            <a:pPr algn="ctr"/>
            <a:r>
              <a:rPr lang="ru-RU" sz="1200" dirty="0" smtClean="0"/>
              <a:t>15113,1 тыс. рублей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3491880" y="4005064"/>
            <a:ext cx="4895850" cy="23762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Другие вопросы в области жилищно-коммунального хозяйства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28696,0 тыс. рублей</a:t>
            </a:r>
          </a:p>
        </p:txBody>
      </p:sp>
      <p:sp>
        <p:nvSpPr>
          <p:cNvPr id="30" name="Овал 29"/>
          <p:cNvSpPr/>
          <p:nvPr/>
        </p:nvSpPr>
        <p:spPr>
          <a:xfrm>
            <a:off x="5004048" y="1700808"/>
            <a:ext cx="4283968" cy="23047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Жилищное хозяйство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170,0 тыс. рублей</a:t>
            </a:r>
          </a:p>
        </p:txBody>
      </p:sp>
      <p:sp>
        <p:nvSpPr>
          <p:cNvPr id="143369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E7343C2-67C7-4C7C-94A5-1CBAF7B568B5}" type="slidenum">
              <a:rPr lang="ru-RU" altLang="ru-RU">
                <a:solidFill>
                  <a:schemeClr val="tx1"/>
                </a:solidFill>
              </a:rPr>
              <a:pPr/>
              <a:t>28</a:t>
            </a:fld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492548" name="Picture 4" descr="http://vedomosti102.ru/uploads/posts/2019-01/thumbs/1548341290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149080"/>
            <a:ext cx="3384376" cy="20983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55576" y="0"/>
          <a:ext cx="7920880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3708400" y="3068960"/>
            <a:ext cx="5040313" cy="17999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200" dirty="0" smtClean="0"/>
              <a:t>Обеспечение жильем молодых семей 7</a:t>
            </a:r>
            <a:r>
              <a:rPr lang="ru-RU" sz="1200" b="1" dirty="0" smtClean="0"/>
              <a:t>097,1 тыс. рублей</a:t>
            </a:r>
            <a:endParaRPr lang="ru-RU" sz="1200" dirty="0" smtClean="0"/>
          </a:p>
          <a:p>
            <a:r>
              <a:rPr lang="ru-RU" sz="1200" b="1" dirty="0" smtClean="0"/>
              <a:t>8 семей</a:t>
            </a:r>
          </a:p>
          <a:p>
            <a:endParaRPr lang="ru-RU" sz="1200" dirty="0" smtClean="0"/>
          </a:p>
          <a:p>
            <a:r>
              <a:rPr lang="ru-RU" sz="1200" dirty="0" smtClean="0"/>
              <a:t>Обеспечение жильем граждан, проживающих в сельской местности </a:t>
            </a:r>
            <a:r>
              <a:rPr lang="ru-RU" sz="1200" b="1" dirty="0" smtClean="0"/>
              <a:t>119,7 тыс. рублей</a:t>
            </a:r>
            <a:endParaRPr lang="ru-RU" sz="1200" dirty="0" smtClean="0"/>
          </a:p>
          <a:p>
            <a:r>
              <a:rPr lang="ru-RU" sz="1200" b="1" dirty="0" smtClean="0"/>
              <a:t>3 получателя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3779838" y="4868863"/>
            <a:ext cx="4895850" cy="18732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Обеспечение жильем ветеранов Великой Отечественной войны 1941-1945 годов и ветеранов боевых действий 3370,9 тыс. рублей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3 человека</a:t>
            </a:r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  <p:sp>
        <p:nvSpPr>
          <p:cNvPr id="30" name="Овал 29"/>
          <p:cNvSpPr/>
          <p:nvPr/>
        </p:nvSpPr>
        <p:spPr>
          <a:xfrm>
            <a:off x="4427984" y="1484313"/>
            <a:ext cx="4320729" cy="15126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</a:rPr>
              <a:t>Обеспечение жилыми помещениями детей-сирот и детей, оставшихся без попечения родителей 14515,0 тыс.рублей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</a:rPr>
              <a:t>17 человек</a:t>
            </a:r>
          </a:p>
        </p:txBody>
      </p:sp>
      <p:sp>
        <p:nvSpPr>
          <p:cNvPr id="143369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E7343C2-67C7-4C7C-94A5-1CBAF7B568B5}" type="slidenum">
              <a:rPr lang="ru-RU" altLang="ru-RU">
                <a:solidFill>
                  <a:schemeClr val="tx1"/>
                </a:solidFill>
              </a:rPr>
              <a:pPr/>
              <a:t>29</a:t>
            </a:fld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516098" name="Picture 2" descr="https://stv24.tv/wp-content/uploads/2018/11/13/6254683340190826-1024x6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844824"/>
            <a:ext cx="2930723" cy="1740117"/>
          </a:xfrm>
          <a:prstGeom prst="rect">
            <a:avLst/>
          </a:prstGeom>
          <a:noFill/>
        </p:spPr>
      </p:pic>
      <p:pic>
        <p:nvPicPr>
          <p:cNvPr id="516100" name="Picture 4" descr="http://penza-post.ru/uploads/KseniyaK/November/046935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861048"/>
            <a:ext cx="3024336" cy="2382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 консолидированного бюджета и бюджета Константиновского муниципального района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млн. руб.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042988"/>
          <a:ext cx="8424863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6260" name="TextBox 2"/>
          <p:cNvSpPr txBox="1">
            <a:spLocks noChangeArrowheads="1"/>
          </p:cNvSpPr>
          <p:nvPr/>
        </p:nvSpPr>
        <p:spPr bwMode="auto">
          <a:xfrm>
            <a:off x="8675688" y="6597650"/>
            <a:ext cx="385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252B-EC96-4AB6-A381-959EFD3DAA14}" type="slidenum">
              <a:rPr lang="en-US" altLang="ru-RU" smtClean="0"/>
              <a:pPr/>
              <a:t>30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0" y="620692"/>
          <a:ext cx="8496941" cy="5832647"/>
        </p:xfrm>
        <a:graphic>
          <a:graphicData uri="http://schemas.openxmlformats.org/drawingml/2006/table">
            <a:tbl>
              <a:tblPr/>
              <a:tblGrid>
                <a:gridCol w="3229977"/>
                <a:gridCol w="438088"/>
                <a:gridCol w="438088"/>
                <a:gridCol w="386112"/>
                <a:gridCol w="465315"/>
                <a:gridCol w="467791"/>
                <a:gridCol w="438088"/>
                <a:gridCol w="438088"/>
                <a:gridCol w="438088"/>
                <a:gridCol w="386112"/>
                <a:gridCol w="465315"/>
                <a:gridCol w="467791"/>
                <a:gridCol w="438088"/>
              </a:tblGrid>
              <a:tr h="152454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поселениям  за  2017-2018 годы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5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Направление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2017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счет субсидии из областного бюджета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За счет средств бюджета Константиновского района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Итого: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счет субсидии из областного бюджета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За счет средств бюджета Константиновского района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Итого: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внутригородских  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внутрипоселковых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дорог и тротуаров </a:t>
                      </a:r>
                    </a:p>
                  </a:txBody>
                  <a:tcPr marL="5443" marR="5443" marT="54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5223.0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93608.3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93608.2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93608.3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93608.2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Ремонт и содержание автомобильных дорог общего пользования местного значения 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12319.1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12201.0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13819.1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13680.0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919.1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918.8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 err="1">
                          <a:latin typeface="Times New Roman"/>
                        </a:rPr>
                        <a:t>Софинансирование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повышения заработной платы работников муниципальных учреждений культуры</a:t>
                      </a:r>
                    </a:p>
                  </a:txBody>
                  <a:tcPr marL="5443" marR="5443" marT="54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8108.7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8108.7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8108.7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8108.7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11468.6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11468.6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11468.6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11468.6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latin typeface="Times New Roman"/>
                        </a:rPr>
                        <a:t>Поддержка отрасли культуры (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софинансирование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расходов, возникающих при реализации государственных программ субъектов Российской Федерации, на комплексные мероприятия, направленные на создание и модернизацию учреждений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культурно-досугового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типа в сельской </a:t>
                      </a:r>
                    </a:p>
                  </a:txBody>
                  <a:tcPr marL="5443" marR="5443" marT="54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3780.1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2788.5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3780.1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2788.5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Строительство очистных сооружений канализации г. Константиновска Константиновского района Ростовской области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137758.8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137758.7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79421.6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28594.6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217180.4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166353.3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50827.0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50827.0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обустройства мест массового отдыха населения (городских парков)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28031.4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27257.4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28031.4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27257.4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памятников 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4236.7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4236.7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4236.7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4236.7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развития и укрепления материально-технической базы домов культуры в населенных пунктах с числом жителей до 50 тысяч человек 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730.8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729.0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Поощрения членов народных дружин из числа членов казачьих обществ за участие в охране общественного порядка 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468.8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468.8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306.0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306.0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Строительство и реконструкцию внутригородских,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внутрипоселковых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автомобильных дорог и тротуаров 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1758.0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981.1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777.0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777.0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На предоставление бюджету Константиновского городского поселения субсидий муниципальным унитарным предприятиям, осуществляющим деятельность в сфере жилищно-коммунального хозяйства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1298.0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1298.0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2038.6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2038.6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Резервный фонд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1676.7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1397.9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1676.7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1397.9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Times New Roman"/>
                        </a:rPr>
                        <a:t>Итого: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167190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160856.9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86123.1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34219.4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253312.8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195076.3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138995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138218.7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53948.6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3121.6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192943.5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141340.3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Дотаций на выравнивание бюджетной обеспеченности бюджетам поселений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167189.7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160856.9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86123.1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34219.4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253312.8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195076.3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138994.9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138218.7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53948.6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3121.6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192943.5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141340.3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854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Константиновского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в 2017-2018 гг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042988"/>
          <a:ext cx="8424863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6260" name="TextBox 2"/>
          <p:cNvSpPr txBox="1">
            <a:spLocks noChangeArrowheads="1"/>
          </p:cNvSpPr>
          <p:nvPr/>
        </p:nvSpPr>
        <p:spPr bwMode="auto">
          <a:xfrm>
            <a:off x="8675688" y="6597650"/>
            <a:ext cx="385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169551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консолидированного бюджета Константиновского района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600" dirty="0" smtClean="0"/>
              <a:t>млн. рублей</a:t>
            </a:r>
            <a:endParaRPr lang="ru-RU" alt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8496300" cy="498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4067175" y="879475"/>
            <a:ext cx="4465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6" name="Стрелка вправо 5"/>
          <p:cNvSpPr/>
          <p:nvPr/>
        </p:nvSpPr>
        <p:spPr>
          <a:xfrm rot="20593342">
            <a:off x="1666742" y="3086923"/>
            <a:ext cx="1706405" cy="577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109.2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6" name="TextBox 1"/>
          <p:cNvSpPr txBox="1">
            <a:spLocks noChangeArrowheads="1"/>
          </p:cNvSpPr>
          <p:nvPr/>
        </p:nvSpPr>
        <p:spPr bwMode="auto">
          <a:xfrm>
            <a:off x="8748713" y="6597650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169551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Константиновского муниципального</a:t>
            </a:r>
            <a:r>
              <a:rPr lang="ru-RU" sz="2400" dirty="0" smtClean="0"/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600" dirty="0" smtClean="0"/>
              <a:t>млн. рублей</a:t>
            </a:r>
            <a:endParaRPr lang="ru-RU" alt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8496300" cy="498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4067175" y="879475"/>
            <a:ext cx="4465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6" name="Стрелка вправо 5"/>
          <p:cNvSpPr/>
          <p:nvPr/>
        </p:nvSpPr>
        <p:spPr>
          <a:xfrm rot="20593342">
            <a:off x="3322925" y="2942907"/>
            <a:ext cx="1706405" cy="577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106.5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6" name="TextBox 1"/>
          <p:cNvSpPr txBox="1">
            <a:spLocks noChangeArrowheads="1"/>
          </p:cNvSpPr>
          <p:nvPr/>
        </p:nvSpPr>
        <p:spPr bwMode="auto">
          <a:xfrm>
            <a:off x="8748713" y="6597650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785225" cy="93662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Константиновского муниципального района за 2018 год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							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301625" y="1247775"/>
          <a:ext cx="8569325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8585200" y="661035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3787" cy="1107996"/>
          </a:xfrm>
        </p:spPr>
        <p:txBody>
          <a:bodyPr/>
          <a:lstStyle/>
          <a:p>
            <a:pPr algn="ctr"/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Константиновского муниципального района</a:t>
            </a:r>
            <a:b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млн. рублей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</p:nvPr>
        </p:nvGraphicFramePr>
        <p:xfrm>
          <a:off x="1259632" y="1268760"/>
          <a:ext cx="670877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75" name="TextBox 3"/>
          <p:cNvSpPr txBox="1">
            <a:spLocks noChangeArrowheads="1"/>
          </p:cNvSpPr>
          <p:nvPr/>
        </p:nvSpPr>
        <p:spPr bwMode="auto">
          <a:xfrm>
            <a:off x="8662988" y="65341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3787" cy="1600438"/>
          </a:xfrm>
        </p:spPr>
        <p:txBody>
          <a:bodyPr/>
          <a:lstStyle/>
          <a:p>
            <a:pPr algn="ctr"/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в бюджет Константиновского муниципального района акцизов по подакцизным товарам (продукции), производимым на территории РФ</a:t>
            </a:r>
            <a:b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млн. рублей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</p:nvPr>
        </p:nvGraphicFramePr>
        <p:xfrm>
          <a:off x="1403648" y="1772816"/>
          <a:ext cx="670877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75" name="TextBox 3"/>
          <p:cNvSpPr txBox="1">
            <a:spLocks noChangeArrowheads="1"/>
          </p:cNvSpPr>
          <p:nvPr/>
        </p:nvSpPr>
        <p:spPr bwMode="auto">
          <a:xfrm>
            <a:off x="8662988" y="65341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heme/theme1.xml><?xml version="1.0" encoding="utf-8"?>
<a:theme xmlns:a="http://schemas.openxmlformats.org/drawingml/2006/main" name="Universal Template_RU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1464</Words>
  <Application>Microsoft Office PowerPoint</Application>
  <PresentationFormat>Экран (4:3)</PresentationFormat>
  <Paragraphs>556</Paragraphs>
  <Slides>30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Universal Template_RU</vt:lpstr>
      <vt:lpstr>Отчет об исполнении бюджета муниципального образования Константиновский район за 2018 г</vt:lpstr>
      <vt:lpstr> Основные характеристики бюджета Константиновского района за 2018 год (тыс. руб.)</vt:lpstr>
      <vt:lpstr>Динамика доходов  консолидированного бюджета и бюджета Константиновского муниципального района                                                                                            млн. руб.  </vt:lpstr>
      <vt:lpstr>Динамика доходов бюджета Константиновского муниципального района в 2017-2018 гг. млн. руб.</vt:lpstr>
      <vt:lpstr>Динамика налоговых и неналоговых доходов консолидированного бюджета Константиновского района                                                                    млн. рублей</vt:lpstr>
      <vt:lpstr>Динамика налоговых и неналоговых доходов Константиновского муниципального района                                                                    млн. рублей</vt:lpstr>
      <vt:lpstr>Структура налоговых и неналоговых доходов бюджета  Константиновского муниципального района за 2018 год          млн.руб</vt:lpstr>
      <vt:lpstr>Динамика поступлений налога на доходы физических лиц в бюджет Константиновского муниципального района                                                                                      млн. рублей</vt:lpstr>
      <vt:lpstr>Динамика поступлений в бюджет Константиновского муниципального района акцизов по подакцизным товарам (продукции), производимым на территории РФ Акцизы на нефтепродукты                                                                                      млн. рублей</vt:lpstr>
      <vt:lpstr>Динамика поступлений налогов на совокупный доход в бюджет Константиновского муниципального района       млн. рублей</vt:lpstr>
      <vt:lpstr>Динамика поступлений в бюджет Константиновского муниципального района государственной пошлины       млн. рублей</vt:lpstr>
      <vt:lpstr>Крупные налогоплательщики  Константиновского района</vt:lpstr>
      <vt:lpstr>Безвозмездные поступления из  областного бюджета и бюджетов поселений в 2018 году        тыс. рублей </vt:lpstr>
      <vt:lpstr>Безвозмездные поступления  из областного бюджета и бюджетов поселений        тыс. рублей </vt:lpstr>
      <vt:lpstr> Динамика расходов консолидированного бюджета и бюджета Константиновского района в 2018 году </vt:lpstr>
      <vt:lpstr>Структура расходов консолидированного бюджета Константиновского района в 2017 году    1209798,2 тыс. рублей</vt:lpstr>
      <vt:lpstr>Структура расходов бюджета Константиновского района  в 2018 году    1187766,5 тыс. рублей </vt:lpstr>
      <vt:lpstr>Динамика расходов бюджета Константиновского района в 2017-2018 гг.   </vt:lpstr>
      <vt:lpstr>Доля расходов на реализацию муниципальных программ Константиновского района в общем объеме расходов в 2018 году – 96,2% </vt:lpstr>
      <vt:lpstr>Информация о расходах на реализацию муниципальных программ Константиновского района в 2018 году  </vt:lpstr>
      <vt:lpstr>Слайд 21</vt:lpstr>
      <vt:lpstr>Слайд 22</vt:lpstr>
      <vt:lpstr>Предоставление услуг в сфере  образования в 2018 году </vt:lpstr>
      <vt:lpstr>Динамика расходов консолидированного бюджета Константиновского района на социальную политику </vt:lpstr>
      <vt:lpstr>Структура расходов бюджета Константиновского района в 2018 году на социальную политику 311448,2 тыс. рублей</vt:lpstr>
      <vt:lpstr>Динамика расходов консолидированного бюджета Константиновского района на культуру, кинематографию         (тыс. рублей)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kazna17</dc:creator>
  <cp:lastModifiedBy>Блинкова Л.Ф.</cp:lastModifiedBy>
  <cp:revision>444</cp:revision>
  <cp:lastPrinted>2015-03-03T06:19:10Z</cp:lastPrinted>
  <dcterms:created xsi:type="dcterms:W3CDTF">2013-03-06T07:09:06Z</dcterms:created>
  <dcterms:modified xsi:type="dcterms:W3CDTF">2020-02-14T12:51:13Z</dcterms:modified>
</cp:coreProperties>
</file>