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761" r:id="rId1"/>
  </p:sldMasterIdLst>
  <p:notesMasterIdLst>
    <p:notesMasterId r:id="rId58"/>
  </p:notesMasterIdLst>
  <p:sldIdLst>
    <p:sldId id="270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00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770" autoAdjust="0"/>
  </p:normalViewPr>
  <p:slideViewPr>
    <p:cSldViewPr>
      <p:cViewPr>
        <p:scale>
          <a:sx n="100" d="100"/>
          <a:sy n="100" d="100"/>
        </p:scale>
        <p:origin x="-194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2030773893698711"/>
          <c:y val="3.4614269736707094E-2"/>
          <c:w val="0.61002916393871165"/>
          <c:h val="0.94364647407845414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5.4062475788950399E-3"/>
                  <c:y val="-7.106426614541664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5,6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54E-3"/>
                  <c:y val="-1.7286931760177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6.0750749611581991</c:v>
                </c:pt>
                <c:pt idx="1">
                  <c:v>5.6416200521759743</c:v>
                </c:pt>
                <c:pt idx="2">
                  <c:v>9.0040466425025993</c:v>
                </c:pt>
                <c:pt idx="3">
                  <c:v>9.3745415772564655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2.703123789447559E-3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4610396852628058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2976552210304008E-2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703123789447559E-3"/>
                  <c:y val="-7.9952059390819424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0.31221416408620645</c:v>
                </c:pt>
                <c:pt idx="1">
                  <c:v>0.28692996378927399</c:v>
                </c:pt>
                <c:pt idx="2">
                  <c:v>0.45050189578642785</c:v>
                </c:pt>
                <c:pt idx="3">
                  <c:v>0.44086117881596137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1.2164057052513841E-2"/>
                  <c:y val="-4.3217329400442924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17.160488659437124</c:v>
                </c:pt>
                <c:pt idx="1">
                  <c:v>14.861313662244148</c:v>
                </c:pt>
                <c:pt idx="2">
                  <c:v>1.4883027548953602</c:v>
                </c:pt>
                <c:pt idx="3">
                  <c:v>1.4863260669031779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12.711136371588896</c:v>
                </c:pt>
                <c:pt idx="1">
                  <c:v>10.221022857191988</c:v>
                </c:pt>
                <c:pt idx="2">
                  <c:v>0.13599309153332875</c:v>
                </c:pt>
                <c:pt idx="3">
                  <c:v>3.4957515744931338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6.6344181349591913E-2</c:v>
                </c:pt>
                <c:pt idx="1">
                  <c:v>3.6798037360282229E-3</c:v>
                </c:pt>
                <c:pt idx="2">
                  <c:v>5.5617517998324444E-3</c:v>
                </c:pt>
                <c:pt idx="3">
                  <c:v>5.2206564732573697E-3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33.453009025424812</c:v>
                </c:pt>
                <c:pt idx="1">
                  <c:v>31.933584570415331</c:v>
                </c:pt>
                <c:pt idx="2">
                  <c:v>48.890584703112019</c:v>
                </c:pt>
                <c:pt idx="3">
                  <c:v>46.276767365376578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2976552210304008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081249515779006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1.2164057052513787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7030173672511182E-3"/>
                  <c:y val="-7.9952059390819424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4.3565194869579509</c:v>
                </c:pt>
                <c:pt idx="1">
                  <c:v>4.2109925137489856</c:v>
                </c:pt>
                <c:pt idx="2">
                  <c:v>3.8030928406157227</c:v>
                </c:pt>
                <c:pt idx="3">
                  <c:v>3.659886946425623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Лист1!$J$2:$J$5</c:f>
              <c:numCache>
                <c:formatCode>0.00</c:formatCode>
                <c:ptCount val="4"/>
                <c:pt idx="0">
                  <c:v>0.61299897937059789</c:v>
                </c:pt>
                <c:pt idx="1">
                  <c:v>1.4074192712997604</c:v>
                </c:pt>
                <c:pt idx="2">
                  <c:v>0.82951600754768251</c:v>
                </c:pt>
                <c:pt idx="3">
                  <c:v>0.80922242922211274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25.19800243106663</c:v>
                </c:pt>
                <c:pt idx="1">
                  <c:v>23.972187096086888</c:v>
                </c:pt>
                <c:pt idx="2">
                  <c:v>35.264303806892457</c:v>
                </c:pt>
                <c:pt idx="3">
                  <c:v>34.331181699210987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baseline="0" dirty="0">
                        <a:solidFill>
                          <a:schemeClr val="tx1"/>
                        </a:solidFill>
                      </a:rPr>
                      <a:t>3,5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5140609262817701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-2.7031237894475493E-2"/>
                  <c:y val="-6.6986860570686535E-2"/>
                </c:manualLayout>
              </c:layout>
              <c:showVal val="1"/>
            </c:dLbl>
            <c:dLbl>
              <c:idx val="3"/>
              <c:layout>
                <c:manualLayout>
                  <c:x val="-1.2164057052513841E-2"/>
                  <c:y val="-7.995205939081942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5.000000000000001E-2</c:v>
                </c:pt>
                <c:pt idx="1">
                  <c:v>7.3</c:v>
                </c:pt>
                <c:pt idx="2">
                  <c:v>7.0000000000000021E-2</c:v>
                </c:pt>
                <c:pt idx="3">
                  <c:v>6.0000000000000012E-2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59306880"/>
        <c:axId val="159308416"/>
        <c:axId val="0"/>
      </c:bar3DChart>
      <c:catAx>
        <c:axId val="15930688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59308416"/>
        <c:crosses val="autoZero"/>
        <c:auto val="1"/>
        <c:lblAlgn val="ctr"/>
        <c:lblOffset val="100"/>
      </c:catAx>
      <c:valAx>
        <c:axId val="15930841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5930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2987620118746"/>
          <c:y val="0.104346391522502"/>
          <c:w val="0.24567000009365131"/>
          <c:h val="0.85442735588663732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2019 план </c:v>
                </c:pt>
                <c:pt idx="1">
                  <c:v>2020 план</c:v>
                </c:pt>
                <c:pt idx="2">
                  <c:v>2021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57789.8</c:v>
                </c:pt>
                <c:pt idx="1">
                  <c:v>34531.599999999999</c:v>
                </c:pt>
                <c:pt idx="2">
                  <c:v>35402.5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2019 план </c:v>
                </c:pt>
                <c:pt idx="1">
                  <c:v>2020 план</c:v>
                </c:pt>
                <c:pt idx="2">
                  <c:v>2021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19314.8</c:v>
                </c:pt>
                <c:pt idx="1">
                  <c:v>7531.9</c:v>
                </c:pt>
                <c:pt idx="2">
                  <c:v>7827.7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консолидированного бюджета Константиновского района на 2017-2019 годы (распоряжение Администрации Константиновского района от 08.08.2017 № 294)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Константиновского района до 2020 года (распоряжение Администрации Константиновского района  от 15.10.2018 № 390)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4DAB4040-5448-4E3B-85FC-40076C5E0C04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Контроль за качественным и своевременным принятием местных бюджетов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D60898C-72CF-4973-9015-EF157F4C01FE}" type="parTrans" cxnId="{365EED55-E893-4B85-AAF2-9E7CD3FBAAC5}">
      <dgm:prSet/>
      <dgm:spPr/>
      <dgm:t>
        <a:bodyPr/>
        <a:lstStyle/>
        <a:p>
          <a:endParaRPr lang="ru-RU"/>
        </a:p>
      </dgm:t>
    </dgm:pt>
    <dgm:pt modelId="{3CAAC3D6-4083-4B78-BB98-704AD1555859}" type="sibTrans" cxnId="{365EED55-E893-4B85-AAF2-9E7CD3FBAAC5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8247C9A7-9083-4B85-B43B-BC510E705FED}" type="pres">
      <dgm:prSet presAssocID="{F889C461-59A1-445D-8E29-0FBB23E6CB19}" presName="composite" presStyleCnt="0"/>
      <dgm:spPr/>
      <dgm:t>
        <a:bodyPr/>
        <a:lstStyle/>
        <a:p>
          <a:endParaRPr lang="ru-RU"/>
        </a:p>
      </dgm:t>
    </dgm:pt>
    <dgm:pt modelId="{FAB9D153-6510-4BF5-AD28-7C0730808550}" type="pres">
      <dgm:prSet presAssocID="{F889C461-59A1-445D-8E29-0FBB23E6CB19}" presName="parentText" presStyleLbl="alignNode1" presStyleIdx="1" presStyleCnt="3" custScaleX="102213" custScaleY="99293" custLinFactNeighborX="7881" custLinFactNeighborY="-1706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BB67158-F7E7-4B75-89CA-50E8905DE0C6}" type="pres">
      <dgm:prSet presAssocID="{F889C461-59A1-445D-8E29-0FBB23E6CB19}" presName="descendantText" presStyleLbl="alignAcc1" presStyleIdx="1" presStyleCnt="3" custScaleX="98255" custScaleY="137194" custLinFactNeighborX="527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4E72-89FB-46D5-8653-30BE4FBF51C5}" type="pres">
      <dgm:prSet presAssocID="{D06C4568-0A28-4A61-93A7-AE3596BAC5BC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2" presStyleCnt="3" custLinFactNeighborX="4560" custLinFactNeighborY="-19936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2" presStyleCnt="3" custScaleX="98954" custScaleY="150042" custLinFactNeighborX="2284" custLinFactNeighborY="-5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2522F5F4-EFF1-47F2-8F3F-0DD46D4156A8}" type="presOf" srcId="{333612F3-69F1-4CC0-ACEA-154FBD023C22}" destId="{CA80EEC5-8180-463D-AB43-E20FC1CCE0B0}" srcOrd="0" destOrd="0" presId="urn:microsoft.com/office/officeart/2005/8/layout/chevron2"/>
    <dgm:cxn modelId="{C0A2D809-7251-4BD3-B482-51DC09CE85DC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6799989E-FFBD-497B-BE50-15178FCD11A7}" type="presOf" srcId="{B782FD21-6C09-4BC0-934D-3C01247185B7}" destId="{9B6A0A72-3C0F-4B82-A7E6-2BA4A15A1DC4}" srcOrd="0" destOrd="0" presId="urn:microsoft.com/office/officeart/2005/8/layout/chevron2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365EED55-E893-4B85-AAF2-9E7CD3FBAAC5}" srcId="{B782FD21-6C09-4BC0-934D-3C01247185B7}" destId="{4DAB4040-5448-4E3B-85FC-40076C5E0C04}" srcOrd="0" destOrd="0" parTransId="{3D60898C-72CF-4973-9015-EF157F4C01FE}" sibTransId="{3CAAC3D6-4083-4B78-BB98-704AD1555859}"/>
    <dgm:cxn modelId="{60EBCB10-61FA-4310-A238-5EFA8A868429}" type="presOf" srcId="{4DAB4040-5448-4E3B-85FC-40076C5E0C04}" destId="{9A9BA3CA-42DC-4E24-BA14-1B2C342C1B46}" srcOrd="0" destOrd="0" presId="urn:microsoft.com/office/officeart/2005/8/layout/chevron2"/>
    <dgm:cxn modelId="{CED3C681-D41E-4775-9E8C-0CC72EBE352F}" srcId="{B90239BA-D30D-42D9-95F7-1477AF7261C5}" destId="{B782FD21-6C09-4BC0-934D-3C01247185B7}" srcOrd="2" destOrd="0" parTransId="{3BA93B2A-7107-49CF-9B3E-47E8BF97AD80}" sibTransId="{101D608E-9EBC-40B6-91D9-6FFF31D19B2F}"/>
    <dgm:cxn modelId="{2BD2544B-51CB-44F8-970F-09F768E5BD86}" type="presOf" srcId="{ACF5097F-CC5B-4366-ABE7-38687129F656}" destId="{09D480C1-C8E8-4CE7-8873-41C175F67275}" srcOrd="0" destOrd="0" presId="urn:microsoft.com/office/officeart/2005/8/layout/chevron2"/>
    <dgm:cxn modelId="{9E68B6FC-3004-47BE-9ACE-E042A7AF0CCF}" type="presOf" srcId="{67EBDA2B-AAF6-4417-B623-190D2EAC6998}" destId="{7BB67158-F7E7-4B75-89CA-50E8905DE0C6}" srcOrd="0" destOrd="0" presId="urn:microsoft.com/office/officeart/2005/8/layout/chevron2"/>
    <dgm:cxn modelId="{4408AA29-B41B-4689-8A2D-11460EFCC1ED}" type="presOf" srcId="{F889C461-59A1-445D-8E29-0FBB23E6CB19}" destId="{FAB9D153-6510-4BF5-AD28-7C073080855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36A29EBC-4B1E-46C2-B448-2DA803FFBB50}" type="presParOf" srcId="{6CDFB346-5AE3-475E-BC66-186028DEC05D}" destId="{EDA2A39D-2EAF-4B4F-92AC-7B916275B1B5}" srcOrd="0" destOrd="0" presId="urn:microsoft.com/office/officeart/2005/8/layout/chevron2"/>
    <dgm:cxn modelId="{F37B10CA-0C8B-4792-AD10-4B611490004F}" type="presParOf" srcId="{EDA2A39D-2EAF-4B4F-92AC-7B916275B1B5}" destId="{09D480C1-C8E8-4CE7-8873-41C175F67275}" srcOrd="0" destOrd="0" presId="urn:microsoft.com/office/officeart/2005/8/layout/chevron2"/>
    <dgm:cxn modelId="{05B847EC-D090-413E-ACA8-D57DF8477022}" type="presParOf" srcId="{EDA2A39D-2EAF-4B4F-92AC-7B916275B1B5}" destId="{CA80EEC5-8180-463D-AB43-E20FC1CCE0B0}" srcOrd="1" destOrd="0" presId="urn:microsoft.com/office/officeart/2005/8/layout/chevron2"/>
    <dgm:cxn modelId="{A000F934-0E8A-46BA-8E1E-AD66D290EB16}" type="presParOf" srcId="{6CDFB346-5AE3-475E-BC66-186028DEC05D}" destId="{07DE8F24-526C-4B06-8BA3-1A3B3552AAA3}" srcOrd="1" destOrd="0" presId="urn:microsoft.com/office/officeart/2005/8/layout/chevron2"/>
    <dgm:cxn modelId="{200223ED-781B-4B0D-AA64-89D39ECFFAA6}" type="presParOf" srcId="{6CDFB346-5AE3-475E-BC66-186028DEC05D}" destId="{8247C9A7-9083-4B85-B43B-BC510E705FED}" srcOrd="2" destOrd="0" presId="urn:microsoft.com/office/officeart/2005/8/layout/chevron2"/>
    <dgm:cxn modelId="{D44FECD6-00E5-4066-BC23-4AB23D82C306}" type="presParOf" srcId="{8247C9A7-9083-4B85-B43B-BC510E705FED}" destId="{FAB9D153-6510-4BF5-AD28-7C0730808550}" srcOrd="0" destOrd="0" presId="urn:microsoft.com/office/officeart/2005/8/layout/chevron2"/>
    <dgm:cxn modelId="{720C402B-788F-4030-8F65-55A280A72AAC}" type="presParOf" srcId="{8247C9A7-9083-4B85-B43B-BC510E705FED}" destId="{7BB67158-F7E7-4B75-89CA-50E8905DE0C6}" srcOrd="1" destOrd="0" presId="urn:microsoft.com/office/officeart/2005/8/layout/chevron2"/>
    <dgm:cxn modelId="{22DCAB53-E385-40E0-BC88-9FE0938AA362}" type="presParOf" srcId="{6CDFB346-5AE3-475E-BC66-186028DEC05D}" destId="{A6544E72-89FB-46D5-8653-30BE4FBF51C5}" srcOrd="3" destOrd="0" presId="urn:microsoft.com/office/officeart/2005/8/layout/chevron2"/>
    <dgm:cxn modelId="{D4B9ABDF-A1E7-49FB-AA65-1EB8854ECEC4}" type="presParOf" srcId="{6CDFB346-5AE3-475E-BC66-186028DEC05D}" destId="{C452401A-080E-446F-8B74-994BE4F30FB4}" srcOrd="4" destOrd="0" presId="urn:microsoft.com/office/officeart/2005/8/layout/chevron2"/>
    <dgm:cxn modelId="{593FCE19-78C8-4B6E-BFB3-54AFFFBBD273}" type="presParOf" srcId="{C452401A-080E-446F-8B74-994BE4F30FB4}" destId="{9B6A0A72-3C0F-4B82-A7E6-2BA4A15A1DC4}" srcOrd="0" destOrd="0" presId="urn:microsoft.com/office/officeart/2005/8/layout/chevron2"/>
    <dgm:cxn modelId="{4CEB85BC-7A59-40DF-A782-97D9E6733058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8A145D-167D-4B90-B47C-89DE7719D16A}" type="doc">
      <dgm:prSet loTypeId="urn:microsoft.com/office/officeart/2005/8/layout/hProcess7" loCatId="process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C54525-E794-4C86-B51A-C28D4CF9E9C9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C642D540-D6DB-44B0-BF52-96DE22343E28}" type="parTrans" cxnId="{40ACC6A1-CAE8-4BF2-B8EB-74BF5450FACD}">
      <dgm:prSet/>
      <dgm:spPr/>
      <dgm:t>
        <a:bodyPr/>
        <a:lstStyle/>
        <a:p>
          <a:endParaRPr lang="ru-RU"/>
        </a:p>
      </dgm:t>
    </dgm:pt>
    <dgm:pt modelId="{C5C8EE71-15DA-4FAE-B5E0-63EEAB45B35D}" type="sibTrans" cxnId="{40ACC6A1-CAE8-4BF2-B8EB-74BF5450FACD}">
      <dgm:prSet/>
      <dgm:spPr/>
      <dgm:t>
        <a:bodyPr/>
        <a:lstStyle/>
        <a:p>
          <a:endParaRPr lang="ru-RU"/>
        </a:p>
      </dgm:t>
    </dgm:pt>
    <dgm:pt modelId="{C4A5963B-02AB-4F38-B655-037DD8BAD801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Акциз</a:t>
          </a:r>
          <a:r>
            <a:rPr lang="ru-RU" sz="1600" i="1" dirty="0" smtClean="0">
              <a:solidFill>
                <a:schemeClr val="tx1"/>
              </a:solidFill>
            </a:rPr>
            <a:t> –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</a:t>
          </a:r>
          <a:r>
            <a:rPr lang="ru-RU" sz="1600" i="1" dirty="0" err="1" smtClean="0">
              <a:solidFill>
                <a:schemeClr val="tx1"/>
              </a:solidFill>
            </a:rPr>
            <a:t>вино-водочные</a:t>
          </a:r>
          <a:r>
            <a:rPr lang="ru-RU" sz="1600" i="1" dirty="0" smtClean="0">
              <a:solidFill>
                <a:schemeClr val="tx1"/>
              </a:solidFill>
            </a:rPr>
            <a:t> изделия, пиво, табачные изделия, деликатесы, предметы роскоши, автомобили, нефтепродукты.  Плательщиками акциза являются потребители, приобретающие товары, которые облагаются акцизным сбором.</a:t>
          </a:r>
          <a:endParaRPr lang="ru-RU" sz="1600" i="1" dirty="0">
            <a:solidFill>
              <a:schemeClr val="tx1"/>
            </a:solidFill>
          </a:endParaRPr>
        </a:p>
      </dgm:t>
    </dgm:pt>
    <dgm:pt modelId="{5B1915C0-94EE-4ED8-B73F-F7616E2E5D7B}" type="sibTrans" cxnId="{877881D1-F49C-45A1-8DA9-43A2DDE6CB5B}">
      <dgm:prSet/>
      <dgm:spPr/>
      <dgm:t>
        <a:bodyPr/>
        <a:lstStyle/>
        <a:p>
          <a:endParaRPr lang="ru-RU"/>
        </a:p>
      </dgm:t>
    </dgm:pt>
    <dgm:pt modelId="{CBFA0F10-99EB-4213-85D5-EE88ACD0F621}" type="parTrans" cxnId="{877881D1-F49C-45A1-8DA9-43A2DDE6CB5B}">
      <dgm:prSet/>
      <dgm:spPr/>
      <dgm:t>
        <a:bodyPr/>
        <a:lstStyle/>
        <a:p>
          <a:endParaRPr lang="ru-RU"/>
        </a:p>
      </dgm:t>
    </dgm:pt>
    <dgm:pt modelId="{0DEE004D-D5C1-4A76-A011-82DCCBC47EF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i="1" dirty="0"/>
        </a:p>
      </dgm:t>
    </dgm:pt>
    <dgm:pt modelId="{137EFE4C-302B-4BA5-9EC3-5A642EB1DA32}" type="parTrans" cxnId="{DE0A4BA4-E902-4077-B9F3-37B37AD2CDD5}">
      <dgm:prSet/>
      <dgm:spPr/>
      <dgm:t>
        <a:bodyPr/>
        <a:lstStyle/>
        <a:p>
          <a:endParaRPr lang="ru-RU"/>
        </a:p>
      </dgm:t>
    </dgm:pt>
    <dgm:pt modelId="{20F85845-B3BA-4C96-8820-4B56D1256D22}" type="sibTrans" cxnId="{DE0A4BA4-E902-4077-B9F3-37B37AD2CDD5}">
      <dgm:prSet/>
      <dgm:spPr/>
      <dgm:t>
        <a:bodyPr/>
        <a:lstStyle/>
        <a:p>
          <a:endParaRPr lang="ru-RU"/>
        </a:p>
      </dgm:t>
    </dgm:pt>
    <dgm:pt modelId="{01F17DEE-883A-422D-887E-680C8CBE0C58}" type="pres">
      <dgm:prSet presAssocID="{8D8A145D-167D-4B90-B47C-89DE7719D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143A8-427D-4EE1-A67B-A0A627A04938}" type="pres">
      <dgm:prSet presAssocID="{3FC54525-E794-4C86-B51A-C28D4CF9E9C9}" presName="compositeNode" presStyleCnt="0">
        <dgm:presLayoutVars>
          <dgm:bulletEnabled val="1"/>
        </dgm:presLayoutVars>
      </dgm:prSet>
      <dgm:spPr/>
    </dgm:pt>
    <dgm:pt modelId="{68D83612-560B-4123-8F08-59F3BB1D9885}" type="pres">
      <dgm:prSet presAssocID="{3FC54525-E794-4C86-B51A-C28D4CF9E9C9}" presName="bgRect" presStyleLbl="node1" presStyleIdx="0" presStyleCnt="1" custScaleX="127322" custLinFactNeighborX="165" custLinFactNeighborY="-3333"/>
      <dgm:spPr/>
      <dgm:t>
        <a:bodyPr/>
        <a:lstStyle/>
        <a:p>
          <a:endParaRPr lang="ru-RU"/>
        </a:p>
      </dgm:t>
    </dgm:pt>
    <dgm:pt modelId="{5E3E7AE8-98CB-45CC-844A-E7446FCF7F37}" type="pres">
      <dgm:prSet presAssocID="{3FC54525-E794-4C86-B51A-C28D4CF9E9C9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A8D4-EF12-43B3-8165-897368FDC5F9}" type="pres">
      <dgm:prSet presAssocID="{3FC54525-E794-4C86-B51A-C28D4CF9E9C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1B529-4B02-4628-9602-A90AEABA8297}" type="presOf" srcId="{C4A5963B-02AB-4F38-B655-037DD8BAD801}" destId="{2693A8D4-EF12-43B3-8165-897368FDC5F9}" srcOrd="0" destOrd="0" presId="urn:microsoft.com/office/officeart/2005/8/layout/hProcess7"/>
    <dgm:cxn modelId="{48EF91D5-FB71-4485-8062-627B8CC35BF1}" type="presOf" srcId="{0DEE004D-D5C1-4A76-A011-82DCCBC47EF9}" destId="{2693A8D4-EF12-43B3-8165-897368FDC5F9}" srcOrd="0" destOrd="1" presId="urn:microsoft.com/office/officeart/2005/8/layout/hProcess7"/>
    <dgm:cxn modelId="{40ACC6A1-CAE8-4BF2-B8EB-74BF5450FACD}" srcId="{8D8A145D-167D-4B90-B47C-89DE7719D16A}" destId="{3FC54525-E794-4C86-B51A-C28D4CF9E9C9}" srcOrd="0" destOrd="0" parTransId="{C642D540-D6DB-44B0-BF52-96DE22343E28}" sibTransId="{C5C8EE71-15DA-4FAE-B5E0-63EEAB45B35D}"/>
    <dgm:cxn modelId="{7C32887C-FD91-49E7-83FC-B33A40EF6BD4}" type="presOf" srcId="{3FC54525-E794-4C86-B51A-C28D4CF9E9C9}" destId="{68D83612-560B-4123-8F08-59F3BB1D9885}" srcOrd="0" destOrd="0" presId="urn:microsoft.com/office/officeart/2005/8/layout/hProcess7"/>
    <dgm:cxn modelId="{877881D1-F49C-45A1-8DA9-43A2DDE6CB5B}" srcId="{3FC54525-E794-4C86-B51A-C28D4CF9E9C9}" destId="{C4A5963B-02AB-4F38-B655-037DD8BAD801}" srcOrd="0" destOrd="0" parTransId="{CBFA0F10-99EB-4213-85D5-EE88ACD0F621}" sibTransId="{5B1915C0-94EE-4ED8-B73F-F7616E2E5D7B}"/>
    <dgm:cxn modelId="{DE0A4BA4-E902-4077-B9F3-37B37AD2CDD5}" srcId="{3FC54525-E794-4C86-B51A-C28D4CF9E9C9}" destId="{0DEE004D-D5C1-4A76-A011-82DCCBC47EF9}" srcOrd="1" destOrd="0" parTransId="{137EFE4C-302B-4BA5-9EC3-5A642EB1DA32}" sibTransId="{20F85845-B3BA-4C96-8820-4B56D1256D22}"/>
    <dgm:cxn modelId="{39A6518E-33E9-4985-AB6D-806E023514B2}" type="presOf" srcId="{3FC54525-E794-4C86-B51A-C28D4CF9E9C9}" destId="{5E3E7AE8-98CB-45CC-844A-E7446FCF7F37}" srcOrd="1" destOrd="0" presId="urn:microsoft.com/office/officeart/2005/8/layout/hProcess7"/>
    <dgm:cxn modelId="{5D2FF9C9-3C43-48CC-A70F-91D7D6E6242E}" type="presOf" srcId="{8D8A145D-167D-4B90-B47C-89DE7719D16A}" destId="{01F17DEE-883A-422D-887E-680C8CBE0C58}" srcOrd="0" destOrd="0" presId="urn:microsoft.com/office/officeart/2005/8/layout/hProcess7"/>
    <dgm:cxn modelId="{C183F1F5-A653-459F-9C3C-D61CB090A228}" type="presParOf" srcId="{01F17DEE-883A-422D-887E-680C8CBE0C58}" destId="{B7D143A8-427D-4EE1-A67B-A0A627A04938}" srcOrd="0" destOrd="0" presId="urn:microsoft.com/office/officeart/2005/8/layout/hProcess7"/>
    <dgm:cxn modelId="{3B736609-259C-4F3D-9300-622335427E75}" type="presParOf" srcId="{B7D143A8-427D-4EE1-A67B-A0A627A04938}" destId="{68D83612-560B-4123-8F08-59F3BB1D9885}" srcOrd="0" destOrd="0" presId="urn:microsoft.com/office/officeart/2005/8/layout/hProcess7"/>
    <dgm:cxn modelId="{8351C365-FFC2-4467-8CCB-543F33FF0187}" type="presParOf" srcId="{B7D143A8-427D-4EE1-A67B-A0A627A04938}" destId="{5E3E7AE8-98CB-45CC-844A-E7446FCF7F37}" srcOrd="1" destOrd="0" presId="urn:microsoft.com/office/officeart/2005/8/layout/hProcess7"/>
    <dgm:cxn modelId="{01D0330B-E248-4056-8F72-D6A11272B465}" type="presParOf" srcId="{B7D143A8-427D-4EE1-A67B-A0A627A04938}" destId="{2693A8D4-EF12-43B3-8165-897368FDC5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796363-86AF-4D0F-86BB-94F8D4F9417D}" type="doc">
      <dgm:prSet loTypeId="urn:microsoft.com/office/officeart/2005/8/layout/hList9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46FEC71-A6A8-4AC4-B09C-21B934F2A892}">
      <dgm:prSet phldrT="[Текст]"/>
      <dgm:spPr/>
      <dgm:t>
        <a:bodyPr/>
        <a:lstStyle/>
        <a:p>
          <a:r>
            <a:rPr lang="ru-RU" dirty="0" smtClean="0"/>
            <a:t>2018*</a:t>
          </a:r>
          <a:endParaRPr lang="ru-RU" dirty="0"/>
        </a:p>
      </dgm:t>
    </dgm:pt>
    <dgm:pt modelId="{EFB3F0D0-EF85-4BB5-8E58-39468C6F803C}" type="parTrans" cxnId="{625C1942-FB84-4D78-83FB-6BD9D54BD25A}">
      <dgm:prSet/>
      <dgm:spPr/>
      <dgm:t>
        <a:bodyPr/>
        <a:lstStyle/>
        <a:p>
          <a:endParaRPr lang="ru-RU"/>
        </a:p>
      </dgm:t>
    </dgm:pt>
    <dgm:pt modelId="{24E7A329-1232-452F-BD76-FBBD2D3BC07A}" type="sibTrans" cxnId="{625C1942-FB84-4D78-83FB-6BD9D54BD25A}">
      <dgm:prSet/>
      <dgm:spPr/>
      <dgm:t>
        <a:bodyPr/>
        <a:lstStyle/>
        <a:p>
          <a:endParaRPr lang="ru-RU"/>
        </a:p>
      </dgm:t>
    </dgm:pt>
    <dgm:pt modelId="{60761C64-E9F9-485D-AD98-2CAF64D71FA9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</a:rPr>
            <a:t>44 077,8</a:t>
          </a:r>
          <a:endParaRPr lang="ru-RU" sz="2400" dirty="0">
            <a:solidFill>
              <a:schemeClr val="bg1"/>
            </a:solidFill>
          </a:endParaRPr>
        </a:p>
      </dgm:t>
    </dgm:pt>
    <dgm:pt modelId="{6E6FA1F2-6AC0-4D43-A299-0162656783DC}" type="parTrans" cxnId="{16EAA4B3-6F0F-4A76-B885-6BBA8C1576A6}">
      <dgm:prSet/>
      <dgm:spPr/>
      <dgm:t>
        <a:bodyPr/>
        <a:lstStyle/>
        <a:p>
          <a:endParaRPr lang="ru-RU"/>
        </a:p>
      </dgm:t>
    </dgm:pt>
    <dgm:pt modelId="{988E8F84-4B36-4FBB-B425-BEBBD129B081}" type="sibTrans" cxnId="{16EAA4B3-6F0F-4A76-B885-6BBA8C1576A6}">
      <dgm:prSet/>
      <dgm:spPr/>
      <dgm:t>
        <a:bodyPr/>
        <a:lstStyle/>
        <a:p>
          <a:endParaRPr lang="ru-RU"/>
        </a:p>
      </dgm:t>
    </dgm:pt>
    <dgm:pt modelId="{A51E4BCA-D434-46B6-B657-E4612C7DB7C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/>
          <a:r>
            <a:rPr lang="ru-RU" sz="2400" dirty="0" smtClean="0"/>
            <a:t>1 179 089,0</a:t>
          </a:r>
          <a:endParaRPr lang="ru-RU" sz="2400" dirty="0" smtClean="0"/>
        </a:p>
      </dgm:t>
    </dgm:pt>
    <dgm:pt modelId="{9F94010C-4814-4288-8409-1154478BBC8B}" type="parTrans" cxnId="{9381B8F5-433A-402C-B398-B24C0CC89A9E}">
      <dgm:prSet/>
      <dgm:spPr/>
      <dgm:t>
        <a:bodyPr/>
        <a:lstStyle/>
        <a:p>
          <a:endParaRPr lang="ru-RU"/>
        </a:p>
      </dgm:t>
    </dgm:pt>
    <dgm:pt modelId="{C847F917-9BE1-427F-A96D-5C1FD9A44205}" type="sibTrans" cxnId="{9381B8F5-433A-402C-B398-B24C0CC89A9E}">
      <dgm:prSet/>
      <dgm:spPr/>
      <dgm:t>
        <a:bodyPr/>
        <a:lstStyle/>
        <a:p>
          <a:endParaRPr lang="ru-RU"/>
        </a:p>
      </dgm:t>
    </dgm:pt>
    <dgm:pt modelId="{331991E0-D34F-4E51-8114-D98DBA2BEB04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24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46 382,8</a:t>
          </a:r>
          <a:endParaRPr lang="ru-RU" sz="2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gm:t>
    </dgm:pt>
    <dgm:pt modelId="{4859C3C8-9617-4042-90F3-FB86F9E00FA7}" type="parTrans" cxnId="{997B86BE-BDC8-4664-B122-B4A3FFA7DB0C}">
      <dgm:prSet/>
      <dgm:spPr/>
      <dgm:t>
        <a:bodyPr/>
        <a:lstStyle/>
        <a:p>
          <a:endParaRPr lang="ru-RU"/>
        </a:p>
      </dgm:t>
    </dgm:pt>
    <dgm:pt modelId="{F523D223-CAAF-49C1-8F93-202FF319AB83}" type="sibTrans" cxnId="{997B86BE-BDC8-4664-B122-B4A3FFA7DB0C}">
      <dgm:prSet/>
      <dgm:spPr/>
      <dgm:t>
        <a:bodyPr/>
        <a:lstStyle/>
        <a:p>
          <a:endParaRPr lang="ru-RU"/>
        </a:p>
      </dgm:t>
    </dgm:pt>
    <dgm:pt modelId="{AEFB4411-274B-435A-88CA-76D5B0CE6F56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2400" dirty="0" smtClean="0"/>
            <a:t>1 325 973,0</a:t>
          </a:r>
          <a:endParaRPr lang="ru-RU" sz="2400" dirty="0"/>
        </a:p>
      </dgm:t>
    </dgm:pt>
    <dgm:pt modelId="{1D69BED1-4D63-48BB-B83F-F3F377450C46}" type="parTrans" cxnId="{D1B9855F-0BBB-4846-99ED-E397BFA9C74C}">
      <dgm:prSet/>
      <dgm:spPr/>
      <dgm:t>
        <a:bodyPr/>
        <a:lstStyle/>
        <a:p>
          <a:endParaRPr lang="ru-RU"/>
        </a:p>
      </dgm:t>
    </dgm:pt>
    <dgm:pt modelId="{58D49BCE-81B4-4368-874A-468E2762BDC1}" type="sibTrans" cxnId="{D1B9855F-0BBB-4846-99ED-E397BFA9C74C}">
      <dgm:prSet/>
      <dgm:spPr/>
      <dgm:t>
        <a:bodyPr/>
        <a:lstStyle/>
        <a:p>
          <a:endParaRPr lang="ru-RU"/>
        </a:p>
      </dgm:t>
    </dgm:pt>
    <dgm:pt modelId="{C61014FE-1EE1-42A6-8AC3-B3A480F9C591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CA600343-42AF-48D7-9262-99C49BB52394}" type="sibTrans" cxnId="{71612824-FF6E-43B5-A2EB-98E3F871478E}">
      <dgm:prSet/>
      <dgm:spPr/>
      <dgm:t>
        <a:bodyPr/>
        <a:lstStyle/>
        <a:p>
          <a:endParaRPr lang="ru-RU"/>
        </a:p>
      </dgm:t>
    </dgm:pt>
    <dgm:pt modelId="{220F6E98-5B7F-4666-BC81-7D3853BDA8B1}" type="parTrans" cxnId="{71612824-FF6E-43B5-A2EB-98E3F871478E}">
      <dgm:prSet/>
      <dgm:spPr/>
      <dgm:t>
        <a:bodyPr/>
        <a:lstStyle/>
        <a:p>
          <a:endParaRPr lang="ru-RU"/>
        </a:p>
      </dgm:t>
    </dgm:pt>
    <dgm:pt modelId="{0CE59325-F93D-4E72-ADBA-048CA41E3EFF}" type="pres">
      <dgm:prSet presAssocID="{05796363-86AF-4D0F-86BB-94F8D4F9417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FAD2-549E-49E3-BF8A-CDC08FF21A49}" type="pres">
      <dgm:prSet presAssocID="{D46FEC71-A6A8-4AC4-B09C-21B934F2A892}" presName="posSpace" presStyleCnt="0"/>
      <dgm:spPr/>
      <dgm:t>
        <a:bodyPr/>
        <a:lstStyle/>
        <a:p>
          <a:endParaRPr lang="ru-RU"/>
        </a:p>
      </dgm:t>
    </dgm:pt>
    <dgm:pt modelId="{C7985CD3-0A61-4BAD-956D-AFBF86DB46CF}" type="pres">
      <dgm:prSet presAssocID="{D46FEC71-A6A8-4AC4-B09C-21B934F2A892}" presName="vertFlow" presStyleCnt="0"/>
      <dgm:spPr/>
      <dgm:t>
        <a:bodyPr/>
        <a:lstStyle/>
        <a:p>
          <a:endParaRPr lang="ru-RU"/>
        </a:p>
      </dgm:t>
    </dgm:pt>
    <dgm:pt modelId="{3B98EB07-5216-42FB-99F8-4C62054B7CBF}" type="pres">
      <dgm:prSet presAssocID="{D46FEC71-A6A8-4AC4-B09C-21B934F2A892}" presName="topSpace" presStyleCnt="0"/>
      <dgm:spPr/>
      <dgm:t>
        <a:bodyPr/>
        <a:lstStyle/>
        <a:p>
          <a:endParaRPr lang="ru-RU"/>
        </a:p>
      </dgm:t>
    </dgm:pt>
    <dgm:pt modelId="{264797F5-7FA9-40FE-A962-2F5C11A1D98C}" type="pres">
      <dgm:prSet presAssocID="{D46FEC71-A6A8-4AC4-B09C-21B934F2A892}" presName="firstComp" presStyleCnt="0"/>
      <dgm:spPr/>
      <dgm:t>
        <a:bodyPr/>
        <a:lstStyle/>
        <a:p>
          <a:endParaRPr lang="ru-RU"/>
        </a:p>
      </dgm:t>
    </dgm:pt>
    <dgm:pt modelId="{2C110DEC-00BE-42AB-A172-6C6BE02FB071}" type="pres">
      <dgm:prSet presAssocID="{D46FEC71-A6A8-4AC4-B09C-21B934F2A892}" presName="firstChild" presStyleLbl="bgAccFollowNode1" presStyleIdx="0" presStyleCnt="4" custScaleY="22720" custLinFactNeighborX="-29109" custLinFactNeighborY="-14660"/>
      <dgm:spPr/>
      <dgm:t>
        <a:bodyPr/>
        <a:lstStyle/>
        <a:p>
          <a:endParaRPr lang="ru-RU"/>
        </a:p>
      </dgm:t>
    </dgm:pt>
    <dgm:pt modelId="{9A8441F5-32C4-4091-8912-B5F2A658F3DE}" type="pres">
      <dgm:prSet presAssocID="{D46FEC71-A6A8-4AC4-B09C-21B934F2A89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DA43A-83E4-4BDD-B73F-F2DFEF4BE7C2}" type="pres">
      <dgm:prSet presAssocID="{A51E4BCA-D434-46B6-B657-E4612C7DB7C8}" presName="comp" presStyleCnt="0"/>
      <dgm:spPr/>
      <dgm:t>
        <a:bodyPr/>
        <a:lstStyle/>
        <a:p>
          <a:endParaRPr lang="ru-RU"/>
        </a:p>
      </dgm:t>
    </dgm:pt>
    <dgm:pt modelId="{9180D4E4-E8B0-4905-A9EC-68628C40C3D3}" type="pres">
      <dgm:prSet presAssocID="{A51E4BCA-D434-46B6-B657-E4612C7DB7C8}" presName="child" presStyleLbl="bgAccFollowNode1" presStyleIdx="1" presStyleCnt="4" custScaleX="100250" custScaleY="23616" custLinFactNeighborX="-29109" custLinFactNeighborY="-14627"/>
      <dgm:spPr/>
      <dgm:t>
        <a:bodyPr/>
        <a:lstStyle/>
        <a:p>
          <a:endParaRPr lang="ru-RU"/>
        </a:p>
      </dgm:t>
    </dgm:pt>
    <dgm:pt modelId="{A17FDF3A-100F-43E5-B1C1-4FB1D5809BF2}" type="pres">
      <dgm:prSet presAssocID="{A51E4BCA-D434-46B6-B657-E4612C7DB7C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CA34-C149-4A55-B9FA-C718D4FCAB77}" type="pres">
      <dgm:prSet presAssocID="{D46FEC71-A6A8-4AC4-B09C-21B934F2A892}" presName="negSpace" presStyleCnt="0"/>
      <dgm:spPr/>
      <dgm:t>
        <a:bodyPr/>
        <a:lstStyle/>
        <a:p>
          <a:endParaRPr lang="ru-RU"/>
        </a:p>
      </dgm:t>
    </dgm:pt>
    <dgm:pt modelId="{2A853886-9F2E-41CE-A8C4-D6AA97D56830}" type="pres">
      <dgm:prSet presAssocID="{D46FEC71-A6A8-4AC4-B09C-21B934F2A892}" presName="circle" presStyleLbl="node1" presStyleIdx="0" presStyleCnt="2" custScaleX="78289" custScaleY="61935" custLinFactNeighborX="5282" custLinFactNeighborY="-35554"/>
      <dgm:spPr/>
      <dgm:t>
        <a:bodyPr/>
        <a:lstStyle/>
        <a:p>
          <a:endParaRPr lang="ru-RU"/>
        </a:p>
      </dgm:t>
    </dgm:pt>
    <dgm:pt modelId="{3C92AF9F-D48E-4B2D-A881-E4DCB6B89585}" type="pres">
      <dgm:prSet presAssocID="{24E7A329-1232-452F-BD76-FBBD2D3BC07A}" presName="transSpace" presStyleCnt="0"/>
      <dgm:spPr/>
      <dgm:t>
        <a:bodyPr/>
        <a:lstStyle/>
        <a:p>
          <a:endParaRPr lang="ru-RU"/>
        </a:p>
      </dgm:t>
    </dgm:pt>
    <dgm:pt modelId="{F86E8C52-D149-419A-B625-F5D22BD16397}" type="pres">
      <dgm:prSet presAssocID="{C61014FE-1EE1-42A6-8AC3-B3A480F9C591}" presName="posSpace" presStyleCnt="0"/>
      <dgm:spPr/>
      <dgm:t>
        <a:bodyPr/>
        <a:lstStyle/>
        <a:p>
          <a:endParaRPr lang="ru-RU"/>
        </a:p>
      </dgm:t>
    </dgm:pt>
    <dgm:pt modelId="{A13552B0-E947-4C8F-B402-DC57A5D70427}" type="pres">
      <dgm:prSet presAssocID="{C61014FE-1EE1-42A6-8AC3-B3A480F9C591}" presName="vertFlow" presStyleCnt="0"/>
      <dgm:spPr/>
      <dgm:t>
        <a:bodyPr/>
        <a:lstStyle/>
        <a:p>
          <a:endParaRPr lang="ru-RU"/>
        </a:p>
      </dgm:t>
    </dgm:pt>
    <dgm:pt modelId="{2BBD521E-F508-4C6E-86CB-C66D5C6489AF}" type="pres">
      <dgm:prSet presAssocID="{C61014FE-1EE1-42A6-8AC3-B3A480F9C591}" presName="topSpace" presStyleCnt="0"/>
      <dgm:spPr/>
      <dgm:t>
        <a:bodyPr/>
        <a:lstStyle/>
        <a:p>
          <a:endParaRPr lang="ru-RU"/>
        </a:p>
      </dgm:t>
    </dgm:pt>
    <dgm:pt modelId="{935E4104-3DBE-4C01-A52E-793DAB3ABBFE}" type="pres">
      <dgm:prSet presAssocID="{C61014FE-1EE1-42A6-8AC3-B3A480F9C591}" presName="firstComp" presStyleCnt="0"/>
      <dgm:spPr/>
      <dgm:t>
        <a:bodyPr/>
        <a:lstStyle/>
        <a:p>
          <a:endParaRPr lang="ru-RU"/>
        </a:p>
      </dgm:t>
    </dgm:pt>
    <dgm:pt modelId="{9F7FE010-277B-4248-95CF-9CCDB57111B3}" type="pres">
      <dgm:prSet presAssocID="{C61014FE-1EE1-42A6-8AC3-B3A480F9C591}" presName="firstChild" presStyleLbl="bgAccFollowNode1" presStyleIdx="2" presStyleCnt="4" custScaleY="27735" custLinFactNeighborX="-5657" custLinFactNeighborY="-15488"/>
      <dgm:spPr/>
      <dgm:t>
        <a:bodyPr/>
        <a:lstStyle/>
        <a:p>
          <a:endParaRPr lang="ru-RU"/>
        </a:p>
      </dgm:t>
    </dgm:pt>
    <dgm:pt modelId="{BB9E84D8-7A76-485E-8F63-29A60969E85C}" type="pres">
      <dgm:prSet presAssocID="{C61014FE-1EE1-42A6-8AC3-B3A480F9C59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EAE7E-9F26-47B9-921C-1307304EFBDA}" type="pres">
      <dgm:prSet presAssocID="{AEFB4411-274B-435A-88CA-76D5B0CE6F56}" presName="comp" presStyleCnt="0"/>
      <dgm:spPr/>
      <dgm:t>
        <a:bodyPr/>
        <a:lstStyle/>
        <a:p>
          <a:endParaRPr lang="ru-RU"/>
        </a:p>
      </dgm:t>
    </dgm:pt>
    <dgm:pt modelId="{44EA04DA-C801-4198-A7E2-787A816B8211}" type="pres">
      <dgm:prSet presAssocID="{AEFB4411-274B-435A-88CA-76D5B0CE6F56}" presName="child" presStyleLbl="bgAccFollowNode1" presStyleIdx="3" presStyleCnt="4" custScaleY="28102" custLinFactNeighborX="-5657" custLinFactNeighborY="-18583"/>
      <dgm:spPr/>
      <dgm:t>
        <a:bodyPr/>
        <a:lstStyle/>
        <a:p>
          <a:endParaRPr lang="ru-RU"/>
        </a:p>
      </dgm:t>
    </dgm:pt>
    <dgm:pt modelId="{F06559AC-DA69-410A-90D1-CB6CCC8E1524}" type="pres">
      <dgm:prSet presAssocID="{AEFB4411-274B-435A-88CA-76D5B0CE6F5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E3E56-10C7-4809-9520-DE0234486E2C}" type="pres">
      <dgm:prSet presAssocID="{C61014FE-1EE1-42A6-8AC3-B3A480F9C591}" presName="negSpace" presStyleCnt="0"/>
      <dgm:spPr/>
      <dgm:t>
        <a:bodyPr/>
        <a:lstStyle/>
        <a:p>
          <a:endParaRPr lang="ru-RU"/>
        </a:p>
      </dgm:t>
    </dgm:pt>
    <dgm:pt modelId="{70352F7D-5DE4-4DD6-8680-E30C3F6E6882}" type="pres">
      <dgm:prSet presAssocID="{C61014FE-1EE1-42A6-8AC3-B3A480F9C591}" presName="circle" presStyleLbl="node1" presStyleIdx="1" presStyleCnt="2" custScaleX="83001" custScaleY="55579" custLinFactNeighborX="9915" custLinFactNeighborY="-28264"/>
      <dgm:spPr/>
      <dgm:t>
        <a:bodyPr/>
        <a:lstStyle/>
        <a:p>
          <a:endParaRPr lang="ru-RU"/>
        </a:p>
      </dgm:t>
    </dgm:pt>
  </dgm:ptLst>
  <dgm:cxnLst>
    <dgm:cxn modelId="{CA0C3E20-C9C9-400B-9CBC-36D68A922F0F}" type="presOf" srcId="{60761C64-E9F9-485D-AD98-2CAF64D71FA9}" destId="{9A8441F5-32C4-4091-8912-B5F2A658F3DE}" srcOrd="1" destOrd="0" presId="urn:microsoft.com/office/officeart/2005/8/layout/hList9"/>
    <dgm:cxn modelId="{DDC971F4-090E-4BDF-80F4-7BD5EF4879CD}" type="presOf" srcId="{C61014FE-1EE1-42A6-8AC3-B3A480F9C591}" destId="{70352F7D-5DE4-4DD6-8680-E30C3F6E6882}" srcOrd="0" destOrd="0" presId="urn:microsoft.com/office/officeart/2005/8/layout/hList9"/>
    <dgm:cxn modelId="{997B86BE-BDC8-4664-B122-B4A3FFA7DB0C}" srcId="{C61014FE-1EE1-42A6-8AC3-B3A480F9C591}" destId="{331991E0-D34F-4E51-8114-D98DBA2BEB04}" srcOrd="0" destOrd="0" parTransId="{4859C3C8-9617-4042-90F3-FB86F9E00FA7}" sibTransId="{F523D223-CAAF-49C1-8F93-202FF319AB83}"/>
    <dgm:cxn modelId="{8200B8BC-B97C-484F-9211-3EEA8002FEBF}" type="presOf" srcId="{A51E4BCA-D434-46B6-B657-E4612C7DB7C8}" destId="{9180D4E4-E8B0-4905-A9EC-68628C40C3D3}" srcOrd="0" destOrd="0" presId="urn:microsoft.com/office/officeart/2005/8/layout/hList9"/>
    <dgm:cxn modelId="{71612824-FF6E-43B5-A2EB-98E3F871478E}" srcId="{05796363-86AF-4D0F-86BB-94F8D4F9417D}" destId="{C61014FE-1EE1-42A6-8AC3-B3A480F9C591}" srcOrd="1" destOrd="0" parTransId="{220F6E98-5B7F-4666-BC81-7D3853BDA8B1}" sibTransId="{CA600343-42AF-48D7-9262-99C49BB52394}"/>
    <dgm:cxn modelId="{625C1942-FB84-4D78-83FB-6BD9D54BD25A}" srcId="{05796363-86AF-4D0F-86BB-94F8D4F9417D}" destId="{D46FEC71-A6A8-4AC4-B09C-21B934F2A892}" srcOrd="0" destOrd="0" parTransId="{EFB3F0D0-EF85-4BB5-8E58-39468C6F803C}" sibTransId="{24E7A329-1232-452F-BD76-FBBD2D3BC07A}"/>
    <dgm:cxn modelId="{9B5C2636-DE64-4E7D-AD5A-560C0D5CC4DF}" type="presOf" srcId="{A51E4BCA-D434-46B6-B657-E4612C7DB7C8}" destId="{A17FDF3A-100F-43E5-B1C1-4FB1D5809BF2}" srcOrd="1" destOrd="0" presId="urn:microsoft.com/office/officeart/2005/8/layout/hList9"/>
    <dgm:cxn modelId="{D1B9855F-0BBB-4846-99ED-E397BFA9C74C}" srcId="{C61014FE-1EE1-42A6-8AC3-B3A480F9C591}" destId="{AEFB4411-274B-435A-88CA-76D5B0CE6F56}" srcOrd="1" destOrd="0" parTransId="{1D69BED1-4D63-48BB-B83F-F3F377450C46}" sibTransId="{58D49BCE-81B4-4368-874A-468E2762BDC1}"/>
    <dgm:cxn modelId="{291E6D9C-6AB9-4F91-8A09-6DE1B0329BA5}" type="presOf" srcId="{AEFB4411-274B-435A-88CA-76D5B0CE6F56}" destId="{F06559AC-DA69-410A-90D1-CB6CCC8E1524}" srcOrd="1" destOrd="0" presId="urn:microsoft.com/office/officeart/2005/8/layout/hList9"/>
    <dgm:cxn modelId="{0237B118-02C8-4579-8265-54FC9965E20C}" type="presOf" srcId="{05796363-86AF-4D0F-86BB-94F8D4F9417D}" destId="{0CE59325-F93D-4E72-ADBA-048CA41E3EFF}" srcOrd="0" destOrd="0" presId="urn:microsoft.com/office/officeart/2005/8/layout/hList9"/>
    <dgm:cxn modelId="{16EAA4B3-6F0F-4A76-B885-6BBA8C1576A6}" srcId="{D46FEC71-A6A8-4AC4-B09C-21B934F2A892}" destId="{60761C64-E9F9-485D-AD98-2CAF64D71FA9}" srcOrd="0" destOrd="0" parTransId="{6E6FA1F2-6AC0-4D43-A299-0162656783DC}" sibTransId="{988E8F84-4B36-4FBB-B425-BEBBD129B081}"/>
    <dgm:cxn modelId="{37399FDF-B497-4F95-AA8A-62930C097FB1}" type="presOf" srcId="{331991E0-D34F-4E51-8114-D98DBA2BEB04}" destId="{9F7FE010-277B-4248-95CF-9CCDB57111B3}" srcOrd="0" destOrd="0" presId="urn:microsoft.com/office/officeart/2005/8/layout/hList9"/>
    <dgm:cxn modelId="{12330584-1BB9-4467-A617-F07E11571647}" type="presOf" srcId="{D46FEC71-A6A8-4AC4-B09C-21B934F2A892}" destId="{2A853886-9F2E-41CE-A8C4-D6AA97D56830}" srcOrd="0" destOrd="0" presId="urn:microsoft.com/office/officeart/2005/8/layout/hList9"/>
    <dgm:cxn modelId="{9381B8F5-433A-402C-B398-B24C0CC89A9E}" srcId="{D46FEC71-A6A8-4AC4-B09C-21B934F2A892}" destId="{A51E4BCA-D434-46B6-B657-E4612C7DB7C8}" srcOrd="1" destOrd="0" parTransId="{9F94010C-4814-4288-8409-1154478BBC8B}" sibTransId="{C847F917-9BE1-427F-A96D-5C1FD9A44205}"/>
    <dgm:cxn modelId="{7A4CA5BF-C3BD-4D75-BD75-9CFB704B572A}" type="presOf" srcId="{AEFB4411-274B-435A-88CA-76D5B0CE6F56}" destId="{44EA04DA-C801-4198-A7E2-787A816B8211}" srcOrd="0" destOrd="0" presId="urn:microsoft.com/office/officeart/2005/8/layout/hList9"/>
    <dgm:cxn modelId="{C7AD7667-A4FA-475F-804D-9C000988B66E}" type="presOf" srcId="{60761C64-E9F9-485D-AD98-2CAF64D71FA9}" destId="{2C110DEC-00BE-42AB-A172-6C6BE02FB071}" srcOrd="0" destOrd="0" presId="urn:microsoft.com/office/officeart/2005/8/layout/hList9"/>
    <dgm:cxn modelId="{B5A6A628-3690-4A3A-B136-BEAC31565BA3}" type="presOf" srcId="{331991E0-D34F-4E51-8114-D98DBA2BEB04}" destId="{BB9E84D8-7A76-485E-8F63-29A60969E85C}" srcOrd="1" destOrd="0" presId="urn:microsoft.com/office/officeart/2005/8/layout/hList9"/>
    <dgm:cxn modelId="{AEC0E17F-1921-4845-8D8A-16F281BB58EC}" type="presParOf" srcId="{0CE59325-F93D-4E72-ADBA-048CA41E3EFF}" destId="{A332FAD2-549E-49E3-BF8A-CDC08FF21A49}" srcOrd="0" destOrd="0" presId="urn:microsoft.com/office/officeart/2005/8/layout/hList9"/>
    <dgm:cxn modelId="{5AE9C519-9B59-41E1-A444-A16F108AA511}" type="presParOf" srcId="{0CE59325-F93D-4E72-ADBA-048CA41E3EFF}" destId="{C7985CD3-0A61-4BAD-956D-AFBF86DB46CF}" srcOrd="1" destOrd="0" presId="urn:microsoft.com/office/officeart/2005/8/layout/hList9"/>
    <dgm:cxn modelId="{E10EF48A-FC03-4CE3-A3EF-0FE712C63FDF}" type="presParOf" srcId="{C7985CD3-0A61-4BAD-956D-AFBF86DB46CF}" destId="{3B98EB07-5216-42FB-99F8-4C62054B7CBF}" srcOrd="0" destOrd="0" presId="urn:microsoft.com/office/officeart/2005/8/layout/hList9"/>
    <dgm:cxn modelId="{905A5B63-C3CC-461A-B541-6CFBE65D8EFC}" type="presParOf" srcId="{C7985CD3-0A61-4BAD-956D-AFBF86DB46CF}" destId="{264797F5-7FA9-40FE-A962-2F5C11A1D98C}" srcOrd="1" destOrd="0" presId="urn:microsoft.com/office/officeart/2005/8/layout/hList9"/>
    <dgm:cxn modelId="{BE2F460B-BB83-4748-BD04-2CC116F5CDE2}" type="presParOf" srcId="{264797F5-7FA9-40FE-A962-2F5C11A1D98C}" destId="{2C110DEC-00BE-42AB-A172-6C6BE02FB071}" srcOrd="0" destOrd="0" presId="urn:microsoft.com/office/officeart/2005/8/layout/hList9"/>
    <dgm:cxn modelId="{6C49D717-9BA0-4782-95AE-C3CB0BE91E9A}" type="presParOf" srcId="{264797F5-7FA9-40FE-A962-2F5C11A1D98C}" destId="{9A8441F5-32C4-4091-8912-B5F2A658F3DE}" srcOrd="1" destOrd="0" presId="urn:microsoft.com/office/officeart/2005/8/layout/hList9"/>
    <dgm:cxn modelId="{2EA41782-FC7F-410A-8C20-6D34D127F414}" type="presParOf" srcId="{C7985CD3-0A61-4BAD-956D-AFBF86DB46CF}" destId="{031DA43A-83E4-4BDD-B73F-F2DFEF4BE7C2}" srcOrd="2" destOrd="0" presId="urn:microsoft.com/office/officeart/2005/8/layout/hList9"/>
    <dgm:cxn modelId="{C6D62D45-8CE0-45AD-9C14-3A6BCCD361B3}" type="presParOf" srcId="{031DA43A-83E4-4BDD-B73F-F2DFEF4BE7C2}" destId="{9180D4E4-E8B0-4905-A9EC-68628C40C3D3}" srcOrd="0" destOrd="0" presId="urn:microsoft.com/office/officeart/2005/8/layout/hList9"/>
    <dgm:cxn modelId="{BA59E7B2-A0F3-4D53-AA4E-29849F9C4533}" type="presParOf" srcId="{031DA43A-83E4-4BDD-B73F-F2DFEF4BE7C2}" destId="{A17FDF3A-100F-43E5-B1C1-4FB1D5809BF2}" srcOrd="1" destOrd="0" presId="urn:microsoft.com/office/officeart/2005/8/layout/hList9"/>
    <dgm:cxn modelId="{7D873601-F8F8-4174-A12D-E4A16EA0DFD6}" type="presParOf" srcId="{0CE59325-F93D-4E72-ADBA-048CA41E3EFF}" destId="{FC60CA34-C149-4A55-B9FA-C718D4FCAB77}" srcOrd="2" destOrd="0" presId="urn:microsoft.com/office/officeart/2005/8/layout/hList9"/>
    <dgm:cxn modelId="{21713A52-EE80-4BE9-AAB7-AF44CFB2C587}" type="presParOf" srcId="{0CE59325-F93D-4E72-ADBA-048CA41E3EFF}" destId="{2A853886-9F2E-41CE-A8C4-D6AA97D56830}" srcOrd="3" destOrd="0" presId="urn:microsoft.com/office/officeart/2005/8/layout/hList9"/>
    <dgm:cxn modelId="{2AC70463-3D00-4C8D-9A63-3357A394FA9D}" type="presParOf" srcId="{0CE59325-F93D-4E72-ADBA-048CA41E3EFF}" destId="{3C92AF9F-D48E-4B2D-A881-E4DCB6B89585}" srcOrd="4" destOrd="0" presId="urn:microsoft.com/office/officeart/2005/8/layout/hList9"/>
    <dgm:cxn modelId="{8727B721-8A9E-44E0-9E5F-4DE6CB8833AF}" type="presParOf" srcId="{0CE59325-F93D-4E72-ADBA-048CA41E3EFF}" destId="{F86E8C52-D149-419A-B625-F5D22BD16397}" srcOrd="5" destOrd="0" presId="urn:microsoft.com/office/officeart/2005/8/layout/hList9"/>
    <dgm:cxn modelId="{2CA6240F-4DAB-4E3D-9B19-2DE442AAAA3A}" type="presParOf" srcId="{0CE59325-F93D-4E72-ADBA-048CA41E3EFF}" destId="{A13552B0-E947-4C8F-B402-DC57A5D70427}" srcOrd="6" destOrd="0" presId="urn:microsoft.com/office/officeart/2005/8/layout/hList9"/>
    <dgm:cxn modelId="{965CB1C1-25C3-4495-AF03-692CA9CC4236}" type="presParOf" srcId="{A13552B0-E947-4C8F-B402-DC57A5D70427}" destId="{2BBD521E-F508-4C6E-86CB-C66D5C6489AF}" srcOrd="0" destOrd="0" presId="urn:microsoft.com/office/officeart/2005/8/layout/hList9"/>
    <dgm:cxn modelId="{D5241CA0-BBB7-4189-B5B2-C299C6BD77C6}" type="presParOf" srcId="{A13552B0-E947-4C8F-B402-DC57A5D70427}" destId="{935E4104-3DBE-4C01-A52E-793DAB3ABBFE}" srcOrd="1" destOrd="0" presId="urn:microsoft.com/office/officeart/2005/8/layout/hList9"/>
    <dgm:cxn modelId="{EE91A08D-63F5-494A-B71E-0CB8D79649A7}" type="presParOf" srcId="{935E4104-3DBE-4C01-A52E-793DAB3ABBFE}" destId="{9F7FE010-277B-4248-95CF-9CCDB57111B3}" srcOrd="0" destOrd="0" presId="urn:microsoft.com/office/officeart/2005/8/layout/hList9"/>
    <dgm:cxn modelId="{42AF6E3F-B92D-481E-975C-D0BEF0E4A0C0}" type="presParOf" srcId="{935E4104-3DBE-4C01-A52E-793DAB3ABBFE}" destId="{BB9E84D8-7A76-485E-8F63-29A60969E85C}" srcOrd="1" destOrd="0" presId="urn:microsoft.com/office/officeart/2005/8/layout/hList9"/>
    <dgm:cxn modelId="{172C59EF-3FB7-4BDA-B3E7-5C71ABE011D8}" type="presParOf" srcId="{A13552B0-E947-4C8F-B402-DC57A5D70427}" destId="{CF6EAE7E-9F26-47B9-921C-1307304EFBDA}" srcOrd="2" destOrd="0" presId="urn:microsoft.com/office/officeart/2005/8/layout/hList9"/>
    <dgm:cxn modelId="{AA0C0353-E2E5-4738-ACF0-6DE891B2C689}" type="presParOf" srcId="{CF6EAE7E-9F26-47B9-921C-1307304EFBDA}" destId="{44EA04DA-C801-4198-A7E2-787A816B8211}" srcOrd="0" destOrd="0" presId="urn:microsoft.com/office/officeart/2005/8/layout/hList9"/>
    <dgm:cxn modelId="{D97884E2-D52B-433A-97F9-7127915F367F}" type="presParOf" srcId="{CF6EAE7E-9F26-47B9-921C-1307304EFBDA}" destId="{F06559AC-DA69-410A-90D1-CB6CCC8E1524}" srcOrd="1" destOrd="0" presId="urn:microsoft.com/office/officeart/2005/8/layout/hList9"/>
    <dgm:cxn modelId="{32EBFE5B-BA46-45FA-8195-51D490731019}" type="presParOf" srcId="{0CE59325-F93D-4E72-ADBA-048CA41E3EFF}" destId="{06DE3E56-10C7-4809-9520-DE0234486E2C}" srcOrd="7" destOrd="0" presId="urn:microsoft.com/office/officeart/2005/8/layout/hList9"/>
    <dgm:cxn modelId="{EEA0E943-FE12-469D-B1EB-CA32936473A7}" type="presParOf" srcId="{0CE59325-F93D-4E72-ADBA-048CA41E3EFF}" destId="{70352F7D-5DE4-4DD6-8680-E30C3F6E68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12549" y="221037"/>
          <a:ext cx="1567439" cy="1125364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2549" y="221037"/>
        <a:ext cx="1567439" cy="1125364"/>
      </dsp:txXfrm>
    </dsp:sp>
    <dsp:sp modelId="{CA80EEC5-8180-463D-AB43-E20FC1CCE0B0}">
      <dsp:nvSpPr>
        <dsp:cNvPr id="0" name=""/>
        <dsp:cNvSpPr/>
      </dsp:nvSpPr>
      <dsp:spPr>
        <a:xfrm rot="5400000">
          <a:off x="4428369" y="-3177890"/>
          <a:ext cx="1425291" cy="7781072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консолидированного бюджета Константиновского района на 2017-2019 годы (распоряжение Администрации Константиновского района от 08.08.2017 № 294)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8369" y="-3177890"/>
        <a:ext cx="1425291" cy="7781072"/>
      </dsp:txXfrm>
    </dsp:sp>
    <dsp:sp modelId="{FAB9D153-6510-4BF5-AD28-7C0730808550}">
      <dsp:nvSpPr>
        <dsp:cNvPr id="0" name=""/>
        <dsp:cNvSpPr/>
      </dsp:nvSpPr>
      <dsp:spPr>
        <a:xfrm rot="5400000">
          <a:off x="-113636" y="1748251"/>
          <a:ext cx="1596296" cy="1150268"/>
        </a:xfrm>
        <a:prstGeom prst="bevel">
          <a:avLst/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781623"/>
              <a:satOff val="-693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3636" y="1748251"/>
        <a:ext cx="1596296" cy="1150268"/>
      </dsp:txXfrm>
    </dsp:sp>
    <dsp:sp modelId="{7BB67158-F7E7-4B75-89CA-50E8905DE0C6}">
      <dsp:nvSpPr>
        <dsp:cNvPr id="0" name=""/>
        <dsp:cNvSpPr/>
      </dsp:nvSpPr>
      <dsp:spPr>
        <a:xfrm rot="5400000">
          <a:off x="4433129" y="-1638802"/>
          <a:ext cx="1433651" cy="7773082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Константиновского района до 2020 года (распоряжение Администрации Константиновского района  от 15.10.2018 № 390)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33129" y="-1638802"/>
        <a:ext cx="1433651" cy="7773082"/>
      </dsp:txXfrm>
    </dsp:sp>
    <dsp:sp modelId="{9B6A0A72-3C0F-4B82-A7E6-2BA4A15A1DC4}">
      <dsp:nvSpPr>
        <dsp:cNvPr id="0" name=""/>
        <dsp:cNvSpPr/>
      </dsp:nvSpPr>
      <dsp:spPr>
        <a:xfrm rot="5400000">
          <a:off x="-169145" y="3409497"/>
          <a:ext cx="1607662" cy="1125364"/>
        </a:xfrm>
        <a:prstGeom prst="bevel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9145" y="3409497"/>
        <a:ext cx="1607662" cy="1125364"/>
      </dsp:txXfrm>
    </dsp:sp>
    <dsp:sp modelId="{9A9BA3CA-42DC-4E24-BA14-1B2C342C1B46}">
      <dsp:nvSpPr>
        <dsp:cNvPr id="0" name=""/>
        <dsp:cNvSpPr/>
      </dsp:nvSpPr>
      <dsp:spPr>
        <a:xfrm rot="5400000">
          <a:off x="4338350" y="38120"/>
          <a:ext cx="1567910" cy="7828381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Контроль за качественным и своевременным принятием местных бюджетов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38350" y="38120"/>
        <a:ext cx="1567910" cy="78283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83612-560B-4123-8F08-59F3BB1D9885}">
      <dsp:nvSpPr>
        <dsp:cNvPr id="0" name=""/>
        <dsp:cNvSpPr/>
      </dsp:nvSpPr>
      <dsp:spPr>
        <a:xfrm>
          <a:off x="2817" y="0"/>
          <a:ext cx="8710150" cy="1872208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4">
                <a:tint val="73000"/>
                <a:satMod val="150000"/>
              </a:schemeClr>
            </a:gs>
            <a:gs pos="25000">
              <a:schemeClr val="accent4">
                <a:tint val="96000"/>
                <a:shade val="80000"/>
                <a:satMod val="105000"/>
              </a:schemeClr>
            </a:gs>
            <a:gs pos="38000">
              <a:schemeClr val="accent4">
                <a:tint val="96000"/>
                <a:shade val="59000"/>
                <a:satMod val="120000"/>
              </a:schemeClr>
            </a:gs>
            <a:gs pos="55000">
              <a:schemeClr val="accent4">
                <a:shade val="57000"/>
                <a:satMod val="120000"/>
              </a:schemeClr>
            </a:gs>
            <a:gs pos="80000">
              <a:schemeClr val="accent4">
                <a:shade val="56000"/>
                <a:satMod val="145000"/>
              </a:schemeClr>
            </a:gs>
            <a:gs pos="88000">
              <a:schemeClr val="accent4">
                <a:shade val="63000"/>
                <a:satMod val="160000"/>
              </a:schemeClr>
            </a:gs>
            <a:gs pos="100000">
              <a:schemeClr val="accent4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4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4">
              <a:shade val="30000"/>
              <a:satMod val="2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6200000">
        <a:off x="106227" y="-103409"/>
        <a:ext cx="1535210" cy="1742030"/>
      </dsp:txXfrm>
    </dsp:sp>
    <dsp:sp modelId="{2693A8D4-EF12-43B3-8165-897368FDC5F9}">
      <dsp:nvSpPr>
        <dsp:cNvPr id="0" name=""/>
        <dsp:cNvSpPr/>
      </dsp:nvSpPr>
      <dsp:spPr>
        <a:xfrm>
          <a:off x="1609337" y="0"/>
          <a:ext cx="6489062" cy="1872208"/>
        </a:xfrm>
        <a:prstGeom prst="rect">
          <a:avLst/>
        </a:prstGeom>
        <a:noFill/>
        <a:ln>
          <a:noFill/>
        </a:ln>
        <a:effectLst>
          <a:glow rad="76200">
            <a:schemeClr val="accent4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4">
              <a:shade val="30000"/>
              <a:satMod val="2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Акциз</a:t>
          </a:r>
          <a:r>
            <a:rPr lang="ru-RU" sz="1600" i="1" kern="1200" dirty="0" smtClean="0">
              <a:solidFill>
                <a:schemeClr val="tx1"/>
              </a:solidFill>
            </a:rPr>
            <a:t> –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</a:t>
          </a:r>
          <a:r>
            <a:rPr lang="ru-RU" sz="1600" i="1" kern="1200" dirty="0" err="1" smtClean="0">
              <a:solidFill>
                <a:schemeClr val="tx1"/>
              </a:solidFill>
            </a:rPr>
            <a:t>вино-водочные</a:t>
          </a:r>
          <a:r>
            <a:rPr lang="ru-RU" sz="1600" i="1" kern="1200" dirty="0" smtClean="0">
              <a:solidFill>
                <a:schemeClr val="tx1"/>
              </a:solidFill>
            </a:rPr>
            <a:t> изделия, пиво, табачные изделия, деликатесы, предметы роскоши, автомобили, нефтепродукты.  Плательщиками акциза являются потребители, приобретающие товары, которые облагаются акцизным сбором.</a:t>
          </a:r>
          <a:endParaRPr lang="ru-RU" sz="1600" i="1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1" kern="1200" dirty="0"/>
        </a:p>
      </dsp:txBody>
      <dsp:txXfrm>
        <a:off x="1609337" y="0"/>
        <a:ext cx="6489062" cy="18722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10DEC-00BE-42AB-A172-6C6BE02FB071}">
      <dsp:nvSpPr>
        <dsp:cNvPr id="0" name=""/>
        <dsp:cNvSpPr/>
      </dsp:nvSpPr>
      <dsp:spPr>
        <a:xfrm>
          <a:off x="642798" y="2351819"/>
          <a:ext cx="2667634" cy="403251"/>
        </a:xfrm>
        <a:prstGeom prst="rect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44 077,8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069619" y="2351819"/>
        <a:ext cx="2240813" cy="403251"/>
      </dsp:txXfrm>
    </dsp:sp>
    <dsp:sp modelId="{9180D4E4-E8B0-4905-A9EC-68628C40C3D3}">
      <dsp:nvSpPr>
        <dsp:cNvPr id="0" name=""/>
        <dsp:cNvSpPr/>
      </dsp:nvSpPr>
      <dsp:spPr>
        <a:xfrm>
          <a:off x="639463" y="2755656"/>
          <a:ext cx="2674303" cy="419154"/>
        </a:xfrm>
        <a:prstGeom prst="rect">
          <a:avLst/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1 179 089,0</a:t>
          </a:r>
          <a:endParaRPr lang="ru-RU" sz="2400" kern="1200" dirty="0" smtClean="0"/>
        </a:p>
      </dsp:txBody>
      <dsp:txXfrm>
        <a:off x="1067352" y="2755656"/>
        <a:ext cx="2246415" cy="419154"/>
      </dsp:txXfrm>
    </dsp:sp>
    <dsp:sp modelId="{2A853886-9F2E-41CE-A8C4-D6AA97D56830}">
      <dsp:nvSpPr>
        <dsp:cNvPr id="0" name=""/>
        <dsp:cNvSpPr/>
      </dsp:nvSpPr>
      <dsp:spPr>
        <a:xfrm>
          <a:off x="150669" y="1271697"/>
          <a:ext cx="1388837" cy="1098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2018*</a:t>
          </a:r>
          <a:endParaRPr lang="ru-RU" sz="2900" kern="1200" dirty="0"/>
        </a:p>
      </dsp:txBody>
      <dsp:txXfrm>
        <a:off x="150669" y="1271697"/>
        <a:ext cx="1388837" cy="1098719"/>
      </dsp:txXfrm>
    </dsp:sp>
    <dsp:sp modelId="{9F7FE010-277B-4248-95CF-9CCDB57111B3}">
      <dsp:nvSpPr>
        <dsp:cNvPr id="0" name=""/>
        <dsp:cNvSpPr/>
      </dsp:nvSpPr>
      <dsp:spPr>
        <a:xfrm>
          <a:off x="5328595" y="2337123"/>
          <a:ext cx="2660982" cy="492261"/>
        </a:xfrm>
        <a:prstGeom prst="rect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46 382,8</a:t>
          </a:r>
          <a:endParaRPr lang="ru-RU" sz="24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sp:txBody>
      <dsp:txXfrm>
        <a:off x="5754352" y="2337123"/>
        <a:ext cx="2235225" cy="492261"/>
      </dsp:txXfrm>
    </dsp:sp>
    <dsp:sp modelId="{44EA04DA-C801-4198-A7E2-787A816B8211}">
      <dsp:nvSpPr>
        <dsp:cNvPr id="0" name=""/>
        <dsp:cNvSpPr/>
      </dsp:nvSpPr>
      <dsp:spPr>
        <a:xfrm>
          <a:off x="5328595" y="2774452"/>
          <a:ext cx="2660982" cy="498775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1 325 973,0</a:t>
          </a:r>
          <a:endParaRPr lang="ru-RU" sz="2400" kern="1200" dirty="0"/>
        </a:p>
      </dsp:txBody>
      <dsp:txXfrm>
        <a:off x="5754352" y="2774452"/>
        <a:ext cx="2235225" cy="498775"/>
      </dsp:txXfrm>
    </dsp:sp>
    <dsp:sp modelId="{70352F7D-5DE4-4DD6-8680-E30C3F6E6882}">
      <dsp:nvSpPr>
        <dsp:cNvPr id="0" name=""/>
        <dsp:cNvSpPr/>
      </dsp:nvSpPr>
      <dsp:spPr>
        <a:xfrm>
          <a:off x="4464485" y="1401020"/>
          <a:ext cx="1472427" cy="985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2019</a:t>
          </a:r>
          <a:endParaRPr lang="ru-RU" sz="2900" kern="1200" dirty="0"/>
        </a:p>
      </dsp:txBody>
      <dsp:txXfrm>
        <a:off x="4464485" y="1401020"/>
        <a:ext cx="1472427" cy="985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0.11873</cdr:x>
      <cdr:y>0.84442</cdr:y>
    </cdr:from>
    <cdr:to>
      <cdr:x>0.27199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115616" y="5266911"/>
          <a:ext cx="1440113" cy="970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0.0191</cdr:x>
      <cdr:y>0.90049</cdr:y>
    </cdr:from>
    <cdr:to>
      <cdr:x>0.5632</cdr:x>
      <cdr:y>0.96934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79512" y="5616624"/>
          <a:ext cx="5112655" cy="429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* Утвержденный бюджет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20.02.2019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320A4-ECE9-4F7F-9278-8405B762A819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320A4-ECE9-4F7F-9278-8405B762A819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9986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731838"/>
            <a:ext cx="7162800" cy="4783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9A16-0A84-4AFD-B60C-94FEAA656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  <p:sldLayoutId id="21474864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oleObject" Target="../embeddings/_____Microsoft_Office_Excel_97-20037.xls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png"/><Relationship Id="rId4" Type="http://schemas.openxmlformats.org/officeDocument/2006/relationships/oleObject" Target="../embeddings/_____Microsoft_Office_Excel_97-200311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13285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Бюджет Константиновского района на 2019 год и на плановый период 2020 и 2021 годов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1"/>
          <p:cNvSpPr txBox="1">
            <a:spLocks noChangeArrowheads="1"/>
          </p:cNvSpPr>
          <p:nvPr/>
        </p:nvSpPr>
        <p:spPr bwMode="auto">
          <a:xfrm>
            <a:off x="827584" y="908720"/>
            <a:ext cx="7632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Основные характеристики проекта бюджета Константиновского района на 2019-2021 годы</a:t>
            </a:r>
          </a:p>
          <a:p>
            <a:pPr>
              <a:defRPr/>
            </a:pPr>
            <a:r>
              <a:rPr lang="ru-RU" b="1" dirty="0">
                <a:cs typeface="+mn-cs"/>
              </a:rPr>
              <a:t>						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(тыс.рублей)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988840"/>
          <a:ext cx="8064896" cy="337126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4293"/>
                <a:gridCol w="2339771"/>
                <a:gridCol w="1462356"/>
                <a:gridCol w="1462356"/>
                <a:gridCol w="1316120"/>
              </a:tblGrid>
              <a:tr h="86409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Первоначально принятый бюджет на 2018 год от 26.12.2017  № 181</a:t>
                      </a:r>
                      <a:endParaRPr lang="ru-RU" sz="11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2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. Доходы, всего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1 162 034,4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1 289 409,5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851 259,2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910 478,9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безвозмездные поступления 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1 047 293,9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1 144 114,1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698 411,1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735 992,9</a:t>
                      </a:r>
                    </a:p>
                  </a:txBody>
                  <a:tcPr marL="68580" marR="68580" marT="0" marB="0"/>
                </a:tc>
              </a:tr>
              <a:tr h="532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. Расходы, всего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1 223 166,8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1 372 355,8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907 987,3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967 311,3</a:t>
                      </a:r>
                    </a:p>
                  </a:txBody>
                  <a:tcPr marL="68580" marR="68580" marT="0" marB="0"/>
                </a:tc>
              </a:tr>
              <a:tr h="798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. Дефицит 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(-), профицит (+),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- 61 132,4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-82 946,3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-56 728,1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93663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-56 832,4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2925" y="974725"/>
            <a:ext cx="1941513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  </a:t>
            </a:r>
          </a:p>
          <a:p>
            <a:pPr marL="0" indent="0" algn="ctr">
              <a:buNone/>
              <a:defRPr/>
            </a:pPr>
            <a:r>
              <a:rPr lang="ru-RU" sz="1400" b="1" dirty="0" smtClean="0"/>
              <a:t>851 259,2 </a:t>
            </a:r>
            <a:endParaRPr lang="ru-RU" sz="1400" b="1" dirty="0" smtClean="0">
              <a:solidFill>
                <a:srgbClr val="40404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550" y="2092325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Arial" charset="0"/>
              </a:rPr>
              <a:t>Налог на доходы физических лиц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2100" dirty="0" smtClean="0"/>
              <a:t>100 055,2                                            </a:t>
            </a:r>
            <a:r>
              <a:rPr lang="ru-RU" sz="2400" dirty="0" smtClean="0"/>
              <a:t>120 806,6</a:t>
            </a:r>
            <a:endParaRPr lang="ru-RU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71550" y="27987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Налоги на совокупный доход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300" dirty="0" smtClean="0"/>
              <a:t>18 314,2</a:t>
            </a:r>
            <a:r>
              <a:rPr lang="ru-RU" sz="1300" dirty="0" smtClean="0">
                <a:solidFill>
                  <a:schemeClr val="tx1"/>
                </a:solidFill>
              </a:rPr>
              <a:t>		                </a:t>
            </a:r>
            <a:r>
              <a:rPr lang="ru-RU" sz="1300" dirty="0" smtClean="0"/>
              <a:t>18 244,6</a:t>
            </a:r>
          </a:p>
        </p:txBody>
      </p:sp>
      <p:sp>
        <p:nvSpPr>
          <p:cNvPr id="24580" name="Text Box 18"/>
          <p:cNvSpPr txBox="1">
            <a:spLocks noChangeArrowheads="1"/>
          </p:cNvSpPr>
          <p:nvPr/>
        </p:nvSpPr>
        <p:spPr bwMode="auto">
          <a:xfrm>
            <a:off x="971550" y="333375"/>
            <a:ext cx="7272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Основные параметры бюджета Константиновского района 						(тыс. рублей)</a:t>
            </a:r>
            <a:endParaRPr lang="ru-RU" b="1" dirty="0"/>
          </a:p>
        </p:txBody>
      </p:sp>
      <p:sp>
        <p:nvSpPr>
          <p:cNvPr id="2" name="Объект 2"/>
          <p:cNvSpPr>
            <a:spLocks noGrp="1"/>
          </p:cNvSpPr>
          <p:nvPr>
            <p:ph idx="4294967295"/>
          </p:nvPr>
        </p:nvSpPr>
        <p:spPr>
          <a:xfrm>
            <a:off x="2700338" y="974725"/>
            <a:ext cx="1941512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</a:p>
          <a:p>
            <a:pPr marL="0" indent="0" algn="ctr">
              <a:buNone/>
              <a:defRPr/>
            </a:pPr>
            <a:r>
              <a:rPr lang="ru-RU" sz="1400" b="1" dirty="0" smtClean="0"/>
              <a:t>910 478,9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24582" name="WordArt 20"/>
          <p:cNvSpPr>
            <a:spLocks noChangeArrowheads="1" noChangeShapeType="1" noTextEdit="1"/>
          </p:cNvSpPr>
          <p:nvPr/>
        </p:nvSpPr>
        <p:spPr bwMode="auto">
          <a:xfrm rot="5400000">
            <a:off x="-1558924" y="3979862"/>
            <a:ext cx="4203700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Доходы бюджета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550" y="3500438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Акцизы на 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нефтепродукты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300" dirty="0" smtClean="0"/>
              <a:t>8 057,8	</a:t>
            </a:r>
            <a:r>
              <a:rPr lang="ru-RU" sz="1300" dirty="0" smtClean="0">
                <a:solidFill>
                  <a:schemeClr val="tx1"/>
                </a:solidFill>
              </a:rPr>
              <a:t>		</a:t>
            </a:r>
            <a:r>
              <a:rPr lang="ru-RU" sz="1300" dirty="0" smtClean="0"/>
              <a:t>8 921,6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71550" y="42211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Государственная пошлина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 smtClean="0"/>
              <a:t>4 728,2</a:t>
            </a:r>
            <a:r>
              <a:rPr lang="ru-RU" sz="1400" dirty="0" smtClean="0">
                <a:solidFill>
                  <a:schemeClr val="tx1"/>
                </a:solidFill>
              </a:rPr>
              <a:t>		               </a:t>
            </a:r>
            <a:r>
              <a:rPr lang="ru-RU" sz="1400" dirty="0" smtClean="0"/>
              <a:t>4 712,</a:t>
            </a:r>
            <a:r>
              <a:rPr lang="en-US" sz="1400" dirty="0" smtClean="0"/>
              <a:t>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1550" y="4945063"/>
            <a:ext cx="367030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Финансовая помощь из областного бюджета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300" dirty="0" smtClean="0"/>
              <a:t>698 411,1</a:t>
            </a:r>
            <a:r>
              <a:rPr lang="ru-RU" sz="1300" dirty="0" smtClean="0">
                <a:solidFill>
                  <a:schemeClr val="tx1"/>
                </a:solidFill>
              </a:rPr>
              <a:t>	             	             </a:t>
            </a:r>
            <a:r>
              <a:rPr lang="ru-RU" sz="1300" dirty="0" smtClean="0"/>
              <a:t>735 992,9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71550" y="5867400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Иные доходы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500" dirty="0" smtClean="0"/>
              <a:t>21 692,7		                    21 800,8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4294967295"/>
          </p:nvPr>
        </p:nvSpPr>
        <p:spPr>
          <a:xfrm>
            <a:off x="4933950" y="974725"/>
            <a:ext cx="1941513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0" indent="0" algn="ctr">
              <a:buNone/>
              <a:defRPr/>
            </a:pPr>
            <a:r>
              <a:rPr lang="ru-RU" sz="1800" b="1" dirty="0" smtClean="0"/>
              <a:t>907 987,3 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64088" y="2060848"/>
            <a:ext cx="3672408" cy="4720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Социальная политика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/>
              <a:t>320 195,4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	       		</a:t>
            </a:r>
            <a:r>
              <a:rPr lang="ru-RU" sz="1200" dirty="0" smtClean="0"/>
              <a:t>332 089,4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362575" y="2663825"/>
            <a:ext cx="3670300" cy="414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Образование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/>
              <a:t>443 920,3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ru-RU" sz="1200" dirty="0" smtClean="0"/>
              <a:t>447 640,4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4294967295"/>
          </p:nvPr>
        </p:nvSpPr>
        <p:spPr>
          <a:xfrm>
            <a:off x="7091363" y="974725"/>
            <a:ext cx="1941512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</a:p>
          <a:p>
            <a:pPr marL="0" indent="0" algn="ctr">
              <a:buNone/>
              <a:defRPr/>
            </a:pPr>
            <a:r>
              <a:rPr lang="ru-RU" sz="1800" b="1" dirty="0" smtClean="0"/>
              <a:t>967 311,3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24591" name="WordArt 29"/>
          <p:cNvSpPr>
            <a:spLocks noChangeArrowheads="1" noChangeShapeType="1" noTextEdit="1"/>
          </p:cNvSpPr>
          <p:nvPr/>
        </p:nvSpPr>
        <p:spPr bwMode="auto">
          <a:xfrm rot="5400000">
            <a:off x="2832101" y="4006850"/>
            <a:ext cx="4203700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Расходы бюджета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62575" y="3154363"/>
            <a:ext cx="3670300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Здравоохранение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r>
              <a:rPr lang="ru-RU" sz="1200" dirty="0" smtClean="0"/>
              <a:t>7 531,9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		                         </a:t>
            </a:r>
            <a:r>
              <a:rPr lang="ru-RU" sz="1200" dirty="0" smtClean="0"/>
              <a:t>7 827,7</a:t>
            </a:r>
            <a:endParaRPr lang="ru-RU" sz="12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62575" y="4221163"/>
            <a:ext cx="3670300" cy="503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500" dirty="0">
                <a:solidFill>
                  <a:schemeClr val="tx1"/>
                </a:solidFill>
                <a:latin typeface="Arial" charset="0"/>
              </a:rPr>
              <a:t>Дорожный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 charset="0"/>
              </a:rPr>
              <a:t>фонд</a:t>
            </a:r>
            <a:endParaRPr lang="en-US" sz="150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11 883,8	 		     </a:t>
            </a:r>
            <a:r>
              <a:rPr lang="ru-RU" sz="1500" dirty="0" smtClean="0"/>
              <a:t>12 747,6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62575" y="4945063"/>
            <a:ext cx="3670300" cy="5001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Сельское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Arial" charset="0"/>
              </a:rPr>
              <a:t>хозяйство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ru-RU" sz="1700" dirty="0" smtClean="0"/>
              <a:t>1 510,1</a:t>
            </a:r>
            <a:r>
              <a:rPr lang="ru-RU" sz="1700" dirty="0" smtClean="0">
                <a:solidFill>
                  <a:schemeClr val="tx1"/>
                </a:solidFill>
              </a:rPr>
              <a:t>	                                           </a:t>
            </a:r>
            <a:r>
              <a:rPr lang="en-US" sz="1700" dirty="0" smtClean="0">
                <a:solidFill>
                  <a:schemeClr val="tx1"/>
                </a:solidFill>
              </a:rPr>
              <a:t>         </a:t>
            </a:r>
            <a:r>
              <a:rPr lang="ru-RU" sz="1700" dirty="0" smtClean="0"/>
              <a:t>1 510,1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64088" y="6165304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Иные расходы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/>
              <a:t>87 179,4</a:t>
            </a:r>
            <a:r>
              <a:rPr lang="ru-RU" sz="1200" dirty="0" smtClean="0">
                <a:solidFill>
                  <a:schemeClr val="tx1"/>
                </a:solidFill>
              </a:rPr>
              <a:t>			</a:t>
            </a:r>
            <a:r>
              <a:rPr lang="ru-RU" sz="1200" dirty="0" smtClean="0"/>
              <a:t>96 551,8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362575" y="3638550"/>
            <a:ext cx="3670300" cy="5105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Культура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/>
              <a:t>34 531,6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ru-RU" sz="1200" dirty="0" smtClean="0"/>
              <a:t>35 402,5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5364088" y="5517232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Жилищно –коммунальное хозяйство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/>
              <a:t>1 234,8</a:t>
            </a:r>
            <a:r>
              <a:rPr lang="ru-RU" sz="1200" dirty="0" smtClean="0">
                <a:solidFill>
                  <a:schemeClr val="tx1"/>
                </a:solidFill>
              </a:rPr>
              <a:t>			</a:t>
            </a:r>
            <a:r>
              <a:rPr lang="ru-RU" sz="1200" dirty="0" smtClean="0"/>
              <a:t>33 814,8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236296" y="6492875"/>
            <a:ext cx="762000" cy="365125"/>
          </a:xfrm>
        </p:spPr>
        <p:txBody>
          <a:bodyPr/>
          <a:lstStyle/>
          <a:p>
            <a:fld id="{B2F10740-1583-4A3A-9A55-3944F6927F31}" type="slidenum">
              <a:rPr lang="ru-RU" altLang="ru-RU" smtClean="0"/>
              <a:pPr/>
              <a:t>11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620688"/>
            <a:ext cx="7882880" cy="825500"/>
          </a:xfrm>
        </p:spPr>
        <p:txBody>
          <a:bodyPr/>
          <a:lstStyle/>
          <a:p>
            <a:pPr algn="ctr"/>
            <a:r>
              <a:rPr lang="ru-RU" sz="2000" b="1" dirty="0" smtClean="0"/>
              <a:t>Динамика доходов бюджета Константиновского района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lvl="2" algn="ctr"/>
            <a:r>
              <a:rPr lang="ru-RU" sz="1400" b="1" dirty="0" smtClean="0"/>
              <a:t>                                                                                                             тыс. рублей</a:t>
            </a:r>
            <a:endParaRPr lang="ru-RU" sz="1400" dirty="0" smtClean="0"/>
          </a:p>
          <a:p>
            <a:endParaRPr lang="ru-RU" dirty="0" smtClean="0"/>
          </a:p>
        </p:txBody>
      </p:sp>
      <p:graphicFrame>
        <p:nvGraphicFramePr>
          <p:cNvPr id="13315" name="Диаграмма 3"/>
          <p:cNvGraphicFramePr>
            <a:graphicFrameLocks/>
          </p:cNvGraphicFramePr>
          <p:nvPr/>
        </p:nvGraphicFramePr>
        <p:xfrm>
          <a:off x="611560" y="1844824"/>
          <a:ext cx="7893050" cy="4483100"/>
        </p:xfrm>
        <a:graphic>
          <a:graphicData uri="http://schemas.openxmlformats.org/presentationml/2006/ole">
            <p:oleObj spid="_x0000_s22530" name="Worksheet" r:id="rId3" imgW="7905711" imgH="448632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60840" cy="1143000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Налоговые и неналоговые доходы бюджета Константиновского района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тыс. рублей</a:t>
            </a:r>
            <a:endParaRPr lang="ru-RU" b="1" dirty="0"/>
          </a:p>
        </p:txBody>
      </p:sp>
      <p:graphicFrame>
        <p:nvGraphicFramePr>
          <p:cNvPr id="14339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860425" y="2230438"/>
          <a:ext cx="7419975" cy="4124325"/>
        </p:xfrm>
        <a:graphic>
          <a:graphicData uri="http://schemas.openxmlformats.org/presentationml/2006/ole">
            <p:oleObj spid="_x0000_s23554" name="Worksheet" r:id="rId3" imgW="8105879" imgH="450522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04664"/>
            <a:ext cx="7461448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1800" dirty="0" smtClean="0"/>
              <a:t>Структура налоговых и неналоговых доходов бюджета Константиновского района в 2019 году, динамика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тыс. рублей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15363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720725" y="1560513"/>
          <a:ext cx="7626350" cy="5037137"/>
        </p:xfrm>
        <a:graphic>
          <a:graphicData uri="http://schemas.openxmlformats.org/presentationml/2006/ole">
            <p:oleObj spid="_x0000_s24578" name="Worksheet" r:id="rId3" imgW="8277143" imgH="546723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6049962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Динамика поступлений налога на доходы физических лиц в бюджет Константиновского района</a:t>
            </a:r>
            <a:r>
              <a:rPr lang="en-US" dirty="0"/>
              <a:t>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					тыс</a:t>
            </a:r>
            <a:r>
              <a:rPr lang="ru-RU" dirty="0"/>
              <a:t>. рублей</a:t>
            </a:r>
            <a:endParaRPr lang="en-US" dirty="0"/>
          </a:p>
        </p:txBody>
      </p:sp>
      <p:graphicFrame>
        <p:nvGraphicFramePr>
          <p:cNvPr id="16387" name="Диаграмма 2"/>
          <p:cNvGraphicFramePr>
            <a:graphicFrameLocks/>
          </p:cNvGraphicFramePr>
          <p:nvPr/>
        </p:nvGraphicFramePr>
        <p:xfrm>
          <a:off x="539750" y="1341438"/>
          <a:ext cx="8274050" cy="4786312"/>
        </p:xfrm>
        <a:graphic>
          <a:graphicData uri="http://schemas.openxmlformats.org/presentationml/2006/ole">
            <p:oleObj spid="_x0000_s25602" name="Worksheet" r:id="rId3" imgW="7762810" imgH="5705370" progId="Excel.Sheet.8">
              <p:embed/>
            </p:oleObj>
          </a:graphicData>
        </a:graphic>
      </p:graphicFrame>
      <p:sp>
        <p:nvSpPr>
          <p:cNvPr id="8" name="Стрелка вправо с вырезом 7"/>
          <p:cNvSpPr/>
          <p:nvPr/>
        </p:nvSpPr>
        <p:spPr>
          <a:xfrm rot="2756216">
            <a:off x="4388558" y="3475644"/>
            <a:ext cx="449400" cy="2811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2756216">
            <a:off x="3043312" y="3518331"/>
            <a:ext cx="767926" cy="2794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9801644">
            <a:off x="5522050" y="3510351"/>
            <a:ext cx="677435" cy="2371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9801644" flipV="1">
            <a:off x="6748369" y="3493906"/>
            <a:ext cx="609042" cy="227603"/>
          </a:xfrm>
          <a:prstGeom prst="notched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8085137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Динамика поступлений налогов на совокупные доходы в бюджет Константиновского района</a:t>
            </a:r>
            <a:r>
              <a:rPr lang="en-US" b="1" dirty="0"/>
              <a:t>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						тыс</a:t>
            </a:r>
            <a:r>
              <a:rPr lang="ru-RU" b="1" dirty="0"/>
              <a:t>. </a:t>
            </a:r>
            <a:r>
              <a:rPr lang="ru-RU" b="1" dirty="0" smtClean="0"/>
              <a:t>рублей</a:t>
            </a:r>
            <a:endParaRPr lang="ru-RU" dirty="0"/>
          </a:p>
        </p:txBody>
      </p:sp>
      <p:graphicFrame>
        <p:nvGraphicFramePr>
          <p:cNvPr id="17411" name="Диаграмма 2"/>
          <p:cNvGraphicFramePr>
            <a:graphicFrameLocks/>
          </p:cNvGraphicFramePr>
          <p:nvPr/>
        </p:nvGraphicFramePr>
        <p:xfrm>
          <a:off x="467544" y="764704"/>
          <a:ext cx="8864600" cy="5973762"/>
        </p:xfrm>
        <a:graphic>
          <a:graphicData uri="http://schemas.openxmlformats.org/presentationml/2006/ole">
            <p:oleObj spid="_x0000_s30722" name="Worksheet" r:id="rId3" imgW="8658301" imgH="5962680" progId="Excel.Sheet.8">
              <p:embed/>
            </p:oleObj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 rot="19723884">
            <a:off x="5749422" y="2624188"/>
            <a:ext cx="662721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815613">
            <a:off x="4145439" y="2546299"/>
            <a:ext cx="935038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811833">
            <a:off x="6881630" y="2906448"/>
            <a:ext cx="936625" cy="56038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20198071">
            <a:off x="2926003" y="2177774"/>
            <a:ext cx="705526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716589" cy="1143000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200" dirty="0" smtClean="0"/>
              <a:t>Динамика поступлений государственной пошлины в бюджет Константиновского района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>						</a:t>
            </a:r>
            <a:r>
              <a:rPr lang="ru-RU" sz="2000" dirty="0" smtClean="0"/>
              <a:t>тыс. рублей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18435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1089024" y="2204864"/>
          <a:ext cx="7227391" cy="3762549"/>
        </p:xfrm>
        <a:graphic>
          <a:graphicData uri="http://schemas.openxmlformats.org/presentationml/2006/ole">
            <p:oleObj spid="_x0000_s31746" name="Worksheet" r:id="rId3" imgW="6800867" imgH="360045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Динамика поступлений акцизов на нефтепродукты в бюджет Константиновского района</a:t>
            </a:r>
            <a:endParaRPr lang="en-US" b="1"/>
          </a:p>
          <a:p>
            <a:pPr algn="ctr"/>
            <a:r>
              <a:rPr lang="en-US" b="1"/>
              <a:t>							</a:t>
            </a:r>
            <a:r>
              <a:rPr lang="ru-RU" b="1"/>
              <a:t>тыс. рублей</a:t>
            </a:r>
            <a:endParaRPr lang="ru-RU"/>
          </a:p>
        </p:txBody>
      </p:sp>
      <p:graphicFrame>
        <p:nvGraphicFramePr>
          <p:cNvPr id="19459" name="Диаграмма 2"/>
          <p:cNvGraphicFramePr>
            <a:graphicFrameLocks/>
          </p:cNvGraphicFramePr>
          <p:nvPr/>
        </p:nvGraphicFramePr>
        <p:xfrm>
          <a:off x="0" y="981075"/>
          <a:ext cx="9097963" cy="4638675"/>
        </p:xfrm>
        <a:graphic>
          <a:graphicData uri="http://schemas.openxmlformats.org/presentationml/2006/ole">
            <p:oleObj spid="_x0000_s32770" name="Worksheet" r:id="rId3" imgW="8153423" imgH="4381560" progId="Excel.Sheet.8">
              <p:embed/>
            </p:oleObj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79512" y="4581128"/>
          <a:ext cx="871296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755650" y="1573213"/>
          <a:ext cx="7704855" cy="42256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89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2018 год (первоначально утвержденный)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1 047 293,9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1 144 114,1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698 411,1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735 992,9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146 706,2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140 188,3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73 899,8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66 509,8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Целевые трансферты из областного бюджета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741 027,7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1 002 800,6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623 355,5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668 285,4</a:t>
                      </a:r>
                    </a:p>
                  </a:txBody>
                  <a:tcPr marL="68580" marR="68580" marT="0" marB="0"/>
                </a:tc>
              </a:tr>
              <a:tr h="89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Поступления из местных бюджетов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159 560,0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1 125,2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1 155,8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1 197,7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72808" cy="864096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200" dirty="0" smtClean="0"/>
              <a:t>Безвозмездные поступления из областного бюджета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        тыс.рублей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987941"/>
              </p:ext>
            </p:extLst>
          </p:nvPr>
        </p:nvGraphicFramePr>
        <p:xfrm>
          <a:off x="457200" y="642938"/>
          <a:ext cx="8229600" cy="26420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2642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-Указ Президента Российской Федерации от 07.05.2018 № 204 «О национальных целях и стратегических задачах развития Российской Федерации на период до 2024 года»</a:t>
                      </a: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Прогноз социально-экономического развития Константиновского района на 2019-2021 годы (Постановление Администрации Константиновского района от 19 июля 2018 года № 685)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бюджетной и налоговой политики Константиновского района на 2019-2021 годы (Постановление Администрации Константиновского района от 22.10.2018 № 993)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8987941"/>
              </p:ext>
            </p:extLst>
          </p:nvPr>
        </p:nvGraphicFramePr>
        <p:xfrm>
          <a:off x="395536" y="4221088"/>
          <a:ext cx="8229600" cy="1798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1373286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-Муниципальные программы Константиновского района </a:t>
                      </a:r>
                    </a:p>
                    <a:p>
                      <a:pPr algn="ctr"/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-Проект Областного закона «Об областном бюджете на 2019 год и на плановый период 2020 и 2021 годов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539552" y="2852936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Основа формирования проекта бюджета Константиновского района на 2019 год и на плановый период 2020 и 2021 годов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46440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Константиновского района на 2019-2021 годы</a:t>
            </a:r>
          </a:p>
          <a:p>
            <a:pPr algn="ctr"/>
            <a:endParaRPr lang="ru-RU" sz="2200" b="1" dirty="0">
              <a:solidFill>
                <a:srgbClr val="EE30E5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11 280 рублей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указах.</a:t>
            </a:r>
          </a:p>
          <a:p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–утвержденные ассигнования в Решении Собрания депутатов Константиновского района от 26.12.2017 № 181 «О бюджете Константиновского района на 2018 год и на плановый период 2019 и 2020 годов», на 2021 год - бюджетные ассигнования 2020, установленные эти решением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447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Динамика расходов бюджета Константиновского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района</a:t>
            </a:r>
          </a:p>
          <a:p>
            <a:pPr algn="ctr">
              <a:defRPr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						 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тыс.рублей</a:t>
            </a:r>
          </a:p>
        </p:txBody>
      </p:sp>
      <p:graphicFrame>
        <p:nvGraphicFramePr>
          <p:cNvPr id="21507" name="Диаграмма 2"/>
          <p:cNvGraphicFramePr>
            <a:graphicFrameLocks/>
          </p:cNvGraphicFramePr>
          <p:nvPr/>
        </p:nvGraphicFramePr>
        <p:xfrm>
          <a:off x="1042988" y="1844675"/>
          <a:ext cx="6886575" cy="4324350"/>
        </p:xfrm>
        <a:graphic>
          <a:graphicData uri="http://schemas.openxmlformats.org/presentationml/2006/ole">
            <p:oleObj spid="_x0000_s33794" name="Worksheet" r:id="rId3" imgW="9182089" imgH="615303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 rot="10800000">
            <a:off x="323528" y="1844825"/>
            <a:ext cx="3888432" cy="3096345"/>
            <a:chOff x="1378757" y="1696"/>
            <a:chExt cx="4506729" cy="974414"/>
          </a:xfrm>
          <a:scene3d>
            <a:camera prst="orthographicFront"/>
            <a:lightRig rig="chilly" dir="t"/>
          </a:scene3d>
        </p:grpSpPr>
        <p:sp>
          <p:nvSpPr>
            <p:cNvPr id="7" name="Пятиугольник 6"/>
            <p:cNvSpPr/>
            <p:nvPr/>
          </p:nvSpPr>
          <p:spPr>
            <a:xfrm rot="10800000">
              <a:off x="1378757" y="1696"/>
              <a:ext cx="4506729" cy="974414"/>
            </a:xfrm>
            <a:prstGeom prst="homePlat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ятиугольник 4"/>
            <p:cNvSpPr/>
            <p:nvPr/>
          </p:nvSpPr>
          <p:spPr>
            <a:xfrm>
              <a:off x="2171149" y="1696"/>
              <a:ext cx="3714337" cy="9744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9690" tIns="41910" rIns="78232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 dirty="0"/>
            </a:p>
          </p:txBody>
        </p:sp>
      </p:grpSp>
      <p:sp>
        <p:nvSpPr>
          <p:cNvPr id="44034" name="TextBox 13"/>
          <p:cNvSpPr txBox="1">
            <a:spLocks noChangeArrowheads="1"/>
          </p:cNvSpPr>
          <p:nvPr/>
        </p:nvSpPr>
        <p:spPr bwMode="auto">
          <a:xfrm>
            <a:off x="323850" y="2933700"/>
            <a:ext cx="36004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Финансовое обеспечение </a:t>
            </a:r>
            <a:r>
              <a:rPr lang="ru-RU" sz="1400" b="1" dirty="0" smtClean="0"/>
              <a:t>учреждений- 525 075,3 тыс.рублей.</a:t>
            </a:r>
            <a:endParaRPr lang="ru-RU" sz="1400" dirty="0"/>
          </a:p>
          <a:p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211960" y="620688"/>
            <a:ext cx="4681537" cy="52578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Всего: 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33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учреждения, финансируемых из бюджета Константиновского района, в том числе за счет субвенций по переданным полномочиям, из них: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-14 дошкольные образовательные организации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-10 общеобразовательных организаций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-4 учреждения дополнительного образования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-1 учреждение здравоохранения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-1 муниципальное автономное учреждение 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-2 учреждения культуры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-1 центр социального обслуживания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0" y="620688"/>
          <a:ext cx="9396536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 бюджетной классификации,                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Содержимое 2"/>
          <p:cNvGraphicFramePr>
            <a:graphicFrameLocks noGrp="1"/>
          </p:cNvGraphicFramePr>
          <p:nvPr>
            <p:ph/>
          </p:nvPr>
        </p:nvGraphicFramePr>
        <p:xfrm>
          <a:off x="817563" y="1620838"/>
          <a:ext cx="7439025" cy="4332287"/>
        </p:xfrm>
        <a:graphic>
          <a:graphicData uri="http://schemas.openxmlformats.org/presentationml/2006/ole">
            <p:oleObj spid="_x0000_s57346" name="Worksheet" r:id="rId3" imgW="7915165" imgH="4609980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620688"/>
            <a:ext cx="8748464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Расходы бюджета Константиновского района в </a:t>
            </a:r>
            <a:r>
              <a:rPr lang="ru-RU" sz="1600" b="1" dirty="0" smtClean="0">
                <a:latin typeface="+mn-lt"/>
                <a:cs typeface="+mn-cs"/>
              </a:rPr>
              <a:t>201</a:t>
            </a:r>
            <a:r>
              <a:rPr lang="en-US" sz="1600" b="1" dirty="0" smtClean="0">
                <a:latin typeface="+mn-lt"/>
                <a:cs typeface="+mn-cs"/>
              </a:rPr>
              <a:t>9</a:t>
            </a:r>
            <a:r>
              <a:rPr lang="ru-RU" sz="1600" b="1" dirty="0" smtClean="0">
                <a:latin typeface="+mn-lt"/>
                <a:cs typeface="+mn-cs"/>
              </a:rPr>
              <a:t> году </a:t>
            </a:r>
            <a:r>
              <a:rPr lang="ru-RU" sz="1600" b="1" dirty="0" smtClean="0"/>
              <a:t>1 372 355,8 </a:t>
            </a:r>
            <a:endParaRPr lang="en-US" sz="1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                                                                                              </a:t>
            </a:r>
            <a:r>
              <a:rPr lang="ru-RU" sz="1600" b="1" dirty="0" smtClean="0">
                <a:latin typeface="+mn-lt"/>
                <a:cs typeface="+mn-cs"/>
              </a:rPr>
              <a:t> </a:t>
            </a:r>
            <a:r>
              <a:rPr lang="ru-RU" sz="1600" b="1" dirty="0">
                <a:latin typeface="+mn-lt"/>
                <a:cs typeface="+mn-cs"/>
              </a:rPr>
              <a:t>тыс.рублей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95536" y="731838"/>
          <a:ext cx="8136904" cy="550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404664"/>
            <a:ext cx="7344816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Расходы бюджета Константиновского района, формируемые в рамках программ Константиновского района,  непрограммные расходы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 </a:t>
            </a:r>
            <a:endParaRPr lang="ru-RU" sz="1400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тыс.рублей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611188" y="6021388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*Утвержденный бюджет Константиновского района</a:t>
            </a:r>
            <a:endParaRPr lang="ru-RU" sz="1000" dirty="0">
              <a:latin typeface="Constant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1188" y="4292600"/>
            <a:ext cx="1728564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dirty="0" smtClean="0"/>
              <a:t>20</a:t>
            </a:r>
            <a:r>
              <a:rPr lang="ru-RU" sz="3400" dirty="0" smtClean="0"/>
              <a:t>20</a:t>
            </a:r>
            <a:endParaRPr lang="ru-RU" sz="3400" dirty="0"/>
          </a:p>
        </p:txBody>
      </p:sp>
      <p:sp>
        <p:nvSpPr>
          <p:cNvPr id="6" name="Овал 5"/>
          <p:cNvSpPr/>
          <p:nvPr/>
        </p:nvSpPr>
        <p:spPr>
          <a:xfrm>
            <a:off x="5003800" y="4292600"/>
            <a:ext cx="1800448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dirty="0" smtClean="0"/>
              <a:t>202</a:t>
            </a:r>
            <a:r>
              <a:rPr lang="ru-RU" sz="3400" dirty="0" smtClean="0"/>
              <a:t>1</a:t>
            </a:r>
            <a:endParaRPr lang="en-US" sz="3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5157788"/>
            <a:ext cx="2592388" cy="358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51 264,0</a:t>
            </a: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795963" y="5157788"/>
            <a:ext cx="2592387" cy="358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59 882,3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517232"/>
            <a:ext cx="2592288" cy="3600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856 723,3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5517232"/>
            <a:ext cx="2592288" cy="3600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907 429,0</a:t>
            </a:r>
            <a:endParaRPr lang="ru-RU" sz="24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323528" y="6309320"/>
            <a:ext cx="8636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859338" y="6272213"/>
            <a:ext cx="865187" cy="431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960" name="TextBox 12"/>
          <p:cNvSpPr txBox="1">
            <a:spLocks noChangeArrowheads="1"/>
          </p:cNvSpPr>
          <p:nvPr/>
        </p:nvSpPr>
        <p:spPr bwMode="auto">
          <a:xfrm>
            <a:off x="5940425" y="6303963"/>
            <a:ext cx="2952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onstantia" pitchFamily="18" charset="0"/>
              </a:rPr>
              <a:t>Расходы бюджета Константиновского района, формируемые в рамках муниципальных программ Константиновского района</a:t>
            </a:r>
          </a:p>
        </p:txBody>
      </p:sp>
      <p:sp>
        <p:nvSpPr>
          <p:cNvPr id="82961" name="TextBox 13"/>
          <p:cNvSpPr txBox="1">
            <a:spLocks noChangeArrowheads="1"/>
          </p:cNvSpPr>
          <p:nvPr/>
        </p:nvSpPr>
        <p:spPr bwMode="auto">
          <a:xfrm>
            <a:off x="1547813" y="6303963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Constantia" pitchFamily="18" charset="0"/>
              </a:rPr>
              <a:t>Непрограммные расходы бюджета Константиновского района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Доля муниципальных программ, связанных с социальным развитием, в общем объеме расходов, запланированных на реализацию муниципальных программ Константиновского района в 2019 году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96752"/>
            <a:ext cx="2643206" cy="874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образования 30,9%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04864"/>
            <a:ext cx="264320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здравоохранения 1,4%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284984"/>
            <a:ext cx="2571768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Социальная поддержка граждан </a:t>
            </a:r>
          </a:p>
          <a:p>
            <a:pPr algn="ctr"/>
            <a:r>
              <a:rPr lang="ru-RU" sz="1400" dirty="0" smtClean="0"/>
              <a:t>23,1%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Развитие культуры и туризма </a:t>
            </a:r>
          </a:p>
          <a:p>
            <a:pPr algn="ctr"/>
            <a:r>
              <a:rPr lang="ru-RU" sz="1400" dirty="0" smtClean="0"/>
              <a:t>5,64 %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196752"/>
            <a:ext cx="2428892" cy="28803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Территориальное планирование и обеспечение доступным и комфортным жильем населения Константиновского района 2,47%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Развитие физической культуры  спорта</a:t>
            </a:r>
          </a:p>
          <a:p>
            <a:pPr algn="ctr"/>
            <a:r>
              <a:rPr lang="ru-RU" sz="1400" dirty="0" smtClean="0"/>
              <a:t>7,68%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284984"/>
            <a:ext cx="257176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Молодежь Константиновского района 0,03%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714884"/>
            <a:ext cx="4815986" cy="864096"/>
          </a:xfrm>
          <a:prstGeom prst="roundRect">
            <a:avLst/>
          </a:prstGeom>
          <a:solidFill>
            <a:srgbClr val="EE3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Поддержка казачьих обществ Константиновского района 1,19%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714884"/>
            <a:ext cx="2571768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Доступная среда 0,01%</a:t>
            </a:r>
            <a:endParaRPr lang="ru-RU" sz="14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Доля муниципальных программ, связанных с развитием инфраструктуры и обеспечением условий жизнедеятельности, в общем объеме расходов, запланированных на реализацию муниципальных программ Константиновского района в 2019 году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96752"/>
            <a:ext cx="2643206" cy="17281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</a:t>
            </a:r>
          </a:p>
          <a:p>
            <a:pPr algn="ctr"/>
            <a:r>
              <a:rPr lang="ru-RU" sz="1400" dirty="0" smtClean="0"/>
              <a:t>15,3%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3212976"/>
            <a:ext cx="2571768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Охрана окружающей среды и рациональное природопользование 0,01%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 0,04%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196752"/>
            <a:ext cx="2428892" cy="32403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населения и территории от чрезвычайных ситуаций, обеспечение пожарной безопасности и безопасности людей на водных объектах 0,32%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420888"/>
            <a:ext cx="2500330" cy="65092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Информационное общество 0,6%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284984"/>
            <a:ext cx="2571768" cy="11521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профилактика правонарушений 0,01%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714884"/>
            <a:ext cx="4815986" cy="864096"/>
          </a:xfrm>
          <a:prstGeom prst="roundRect">
            <a:avLst/>
          </a:prstGeom>
          <a:solidFill>
            <a:srgbClr val="EE3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качественными жилищно-комунальными услугами населения Константиновского района 10,6%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437112"/>
            <a:ext cx="2571768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законопослушного поведения участников дорожного движения</a:t>
            </a:r>
          </a:p>
          <a:p>
            <a:pPr algn="ctr"/>
            <a:r>
              <a:rPr lang="ru-RU" sz="1400" dirty="0" smtClean="0"/>
              <a:t>0,01%</a:t>
            </a:r>
            <a:endParaRPr lang="ru-RU" sz="14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Доля муниципальных программ, связанных с обеспечением высоких темпов экономического роста, в общем объеме расходов, запланированных на реализацию муниципальных программ Константиновского района в 2019 году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96752"/>
            <a:ext cx="2643206" cy="46085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Экономическое развитие</a:t>
            </a:r>
          </a:p>
          <a:p>
            <a:pPr algn="ctr"/>
            <a:r>
              <a:rPr lang="ru-RU" sz="2400" dirty="0" smtClean="0"/>
              <a:t> 0,01 %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46085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Развитие сельского хозяйства и регулирование рынков сельскохозяйственной продукции, сырья и продовольствия 0,13%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196752"/>
            <a:ext cx="2428892" cy="46085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муниципальными финансами и создание условий для эффективного управления муниципальными финансами поселений, входящих в состав Константиновского района 0,55%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Доля муниципальных программ в общем объеме расходов, запланированных на реализацию муниципальных программ Константиновского района на 2019 год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44824"/>
            <a:ext cx="1944216" cy="5040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образования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30,9%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348880"/>
            <a:ext cx="1944216" cy="5040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здравоохранения</a:t>
            </a:r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ru-RU" sz="1200" dirty="0" smtClean="0">
                <a:solidFill>
                  <a:schemeClr val="tx1"/>
                </a:solidFill>
              </a:rPr>
              <a:t>1,4%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852936"/>
            <a:ext cx="1944216" cy="5040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Социальная поддержка граждан 23,1%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56992"/>
            <a:ext cx="1944216" cy="5040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Доступная среда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0,01%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861048"/>
            <a:ext cx="1944216" cy="86409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культуры и туризма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5,64%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4725144"/>
            <a:ext cx="1944216" cy="79208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физической культуры и спорта 7,68</a:t>
            </a:r>
            <a:r>
              <a:rPr lang="en-US" sz="1200" dirty="0" smtClean="0">
                <a:solidFill>
                  <a:schemeClr val="tx1"/>
                </a:solidFill>
              </a:rPr>
              <a:t>%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517232"/>
            <a:ext cx="1944216" cy="79208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Молодежь Константиновского района 0,03</a:t>
            </a:r>
            <a:r>
              <a:rPr lang="en-US" sz="1200" dirty="0" smtClean="0">
                <a:solidFill>
                  <a:schemeClr val="tx1"/>
                </a:solidFill>
              </a:rPr>
              <a:t> %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1844824"/>
            <a:ext cx="2160240" cy="115212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Поддержка казачьих обществ Константиновского района 1,19%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2996952"/>
            <a:ext cx="2160240" cy="136815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Территориальное планирование и обеспечение доступным и комфортным жильем населения Константиновского района 2,47</a:t>
            </a:r>
            <a:r>
              <a:rPr lang="en-US" sz="1200" dirty="0" smtClean="0">
                <a:solidFill>
                  <a:schemeClr val="tx1"/>
                </a:solidFill>
              </a:rPr>
              <a:t> %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4365104"/>
            <a:ext cx="2160240" cy="64807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транспортной системы 15,3%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67744" y="5013176"/>
            <a:ext cx="2160240" cy="129614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Обеспечение качественными жилищно-коммунальными услугами населения Константиновского района 10,6%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27984" y="1844824"/>
            <a:ext cx="2160240" cy="79208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Охрана окружающей среды и рациональное природопользование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0,01%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2636912"/>
            <a:ext cx="2160240" cy="86409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Формирование законопослушного поведения участников дорожного движения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0,01%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27984" y="3501008"/>
            <a:ext cx="2160240" cy="5760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Экономическое развитие 0,01%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27984" y="4077072"/>
            <a:ext cx="2160240" cy="136815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сельского хозяйства и регулирование рынков сельскохозяйственной продукции, сырья и продовольствия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0,13</a:t>
            </a:r>
            <a:r>
              <a:rPr lang="en-US" sz="1200" dirty="0" smtClean="0">
                <a:solidFill>
                  <a:schemeClr val="tx1"/>
                </a:solidFill>
              </a:rPr>
              <a:t> %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5445224"/>
            <a:ext cx="2160240" cy="86409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Обеспечение общественного порядка и противодействие преступности  0,01</a:t>
            </a:r>
            <a:r>
              <a:rPr lang="en-US" sz="1200" dirty="0" smtClean="0">
                <a:solidFill>
                  <a:schemeClr val="tx1"/>
                </a:solidFill>
              </a:rPr>
              <a:t> %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88224" y="1844824"/>
            <a:ext cx="2160240" cy="165618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0,32%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3501008"/>
            <a:ext cx="2160240" cy="64807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Муниципальная политика 0,04%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88224" y="4149080"/>
            <a:ext cx="2160240" cy="5760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Информационное общество 0,06%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88224" y="4725144"/>
            <a:ext cx="2160240" cy="158417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Управление муниципальными финансами и создание условий для эффективного управления муниципальными финансами поселений, входящих в состав Константиновского района</a:t>
            </a:r>
            <a:r>
              <a:rPr lang="en-US" sz="1100" dirty="0" smtClean="0">
                <a:solidFill>
                  <a:schemeClr val="tx1"/>
                </a:solidFill>
              </a:rPr>
              <a:t> 0.</a:t>
            </a:r>
            <a:r>
              <a:rPr lang="ru-RU" sz="1100" dirty="0" smtClean="0">
                <a:solidFill>
                  <a:schemeClr val="tx1"/>
                </a:solidFill>
              </a:rPr>
              <a:t>55</a:t>
            </a:r>
            <a:r>
              <a:rPr lang="en-US" sz="1100" dirty="0" smtClean="0">
                <a:solidFill>
                  <a:schemeClr val="tx1"/>
                </a:solidFill>
              </a:rPr>
              <a:t>%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646331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 бюджета Константиновского района на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год и на плановый период 2020 и 2021 годов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Константиновского района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 204 «О национальных целях т стратегических задачах развития Российской Федерации на период до 2024 года»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60648"/>
            <a:ext cx="5903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Расходы бюджета Константиновского района на образование в 2019-2021 годах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 (тыс.рублей)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47106" name="Диаграмма 3"/>
          <p:cNvGraphicFramePr>
            <a:graphicFrameLocks/>
          </p:cNvGraphicFramePr>
          <p:nvPr/>
        </p:nvGraphicFramePr>
        <p:xfrm>
          <a:off x="417513" y="4025900"/>
          <a:ext cx="2692400" cy="2549525"/>
        </p:xfrm>
        <a:graphic>
          <a:graphicData uri="http://schemas.openxmlformats.org/presentationml/2006/ole">
            <p:oleObj spid="_x0000_s62466" r:id="rId3" imgW="2694666" imgH="2554445" progId="Excel.Sheet.8">
              <p:embed/>
            </p:oleObj>
          </a:graphicData>
        </a:graphic>
      </p:graphicFrame>
      <p:graphicFrame>
        <p:nvGraphicFramePr>
          <p:cNvPr id="47107" name="Диаграмма 9"/>
          <p:cNvGraphicFramePr>
            <a:graphicFrameLocks/>
          </p:cNvGraphicFramePr>
          <p:nvPr/>
        </p:nvGraphicFramePr>
        <p:xfrm>
          <a:off x="611188" y="1844675"/>
          <a:ext cx="7808912" cy="4686300"/>
        </p:xfrm>
        <a:graphic>
          <a:graphicData uri="http://schemas.openxmlformats.org/presentationml/2006/ole">
            <p:oleObj spid="_x0000_s62467" name="Worksheet" r:id="rId4" imgW="7724722" imgH="4629150" progId="Excel.Sheet.8">
              <p:embed/>
            </p:oleObj>
          </a:graphicData>
        </a:graphic>
      </p:graphicFrame>
      <p:pic>
        <p:nvPicPr>
          <p:cNvPr id="5" name="Рисунок 4" descr="образ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16632"/>
            <a:ext cx="2520775" cy="1681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Содержимое 2"/>
          <p:cNvGraphicFramePr>
            <a:graphicFrameLocks noGrp="1"/>
          </p:cNvGraphicFramePr>
          <p:nvPr>
            <p:ph/>
          </p:nvPr>
        </p:nvGraphicFramePr>
        <p:xfrm>
          <a:off x="200025" y="1595438"/>
          <a:ext cx="8239125" cy="5073650"/>
        </p:xfrm>
        <a:graphic>
          <a:graphicData uri="http://schemas.openxmlformats.org/presentationml/2006/ole">
            <p:oleObj spid="_x0000_s63490" name="Worksheet" r:id="rId3" imgW="8677210" imgH="5343570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620688"/>
            <a:ext cx="874846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Структура расходов бюджета Константиновского</a:t>
            </a:r>
          </a:p>
          <a:p>
            <a:pPr algn="ctr"/>
            <a:r>
              <a:rPr lang="ru-RU" sz="1600" b="1" dirty="0" smtClean="0"/>
              <a:t> района на образование в</a:t>
            </a:r>
          </a:p>
          <a:p>
            <a:pPr algn="ctr"/>
            <a:r>
              <a:rPr lang="ru-RU" sz="1600" b="1" dirty="0" smtClean="0"/>
              <a:t> 2019-2021 годах                                         </a:t>
            </a:r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тыс.рублей</a:t>
            </a: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7484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Структура расходов по разделу «Культура, кинематография» на 2019 год и на плановый период 2020 и 2021 годов</a:t>
            </a:r>
            <a:endParaRPr lang="ru-RU" sz="1600" dirty="0" smtClean="0"/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тыс.рублей</a:t>
            </a:r>
            <a:endParaRPr lang="ru-RU" sz="1600" dirty="0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1772816"/>
          <a:ext cx="7632848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179512" y="1556792"/>
          <a:ext cx="8640960" cy="496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4023"/>
                <a:gridCol w="1518205"/>
                <a:gridCol w="1318775"/>
                <a:gridCol w="1179957"/>
              </a:tblGrid>
              <a:tr h="695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Тематическая программа «Солдаты державной России» ко Дню защитника Отечества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Концертная программа ко Дню 8 марта «Букет мелодий»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Митинг «Колокол Чернобыля»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Районный фестиваль хореографии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«Грация – 2017»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Встреча ветеранов ВОВ «В кругу боевых друзей»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Фестиваль патриотической песни «Песня в солдатской шинели»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Районный фестиваль народного творчества «Донские родники»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«Фестиваль сладкой жизни»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Фестиваль детского творчества «Казачок»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Районный фестиваль «Народов Дона - дружная семья»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Районные мероприятия в сфере культуры</a:t>
            </a:r>
            <a:endParaRPr lang="ru-RU" dirty="0" smtClean="0"/>
          </a:p>
          <a:p>
            <a:pPr algn="ctr"/>
            <a:r>
              <a:rPr lang="ru-RU" b="1" dirty="0" smtClean="0"/>
              <a:t> на 2019 год  </a:t>
            </a:r>
            <a:r>
              <a:rPr lang="ru-RU" b="1" dirty="0" smtClean="0"/>
              <a:t>112,3 </a:t>
            </a:r>
            <a:r>
              <a:rPr lang="ru-RU" b="1" dirty="0" smtClean="0"/>
              <a:t>тыс.рублей, 2020 и 2021 годы- 272,6 тыс.рублей, в том числе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7484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600" b="1" dirty="0" smtClean="0"/>
              <a:t>Расходы бюджета Константиновского района на здравоохранение</a:t>
            </a:r>
            <a:endParaRPr lang="ru-RU" sz="1600" dirty="0" smtClean="0"/>
          </a:p>
          <a:p>
            <a:pPr algn="ctr"/>
            <a:r>
              <a:rPr lang="ru-RU" sz="1600" b="1" dirty="0" smtClean="0"/>
              <a:t> в 2019-2021 годах</a:t>
            </a:r>
            <a:endParaRPr lang="ru-RU" sz="1600" dirty="0" smtClean="0"/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тыс.рублей</a:t>
            </a:r>
            <a:endParaRPr lang="ru-RU" sz="1600" dirty="0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539553" y="1556792"/>
          <a:ext cx="8064896" cy="388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535"/>
                <a:gridCol w="1071868"/>
                <a:gridCol w="1698121"/>
                <a:gridCol w="1519372"/>
              </a:tblGrid>
              <a:tr h="1113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2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19 314,8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7 531,9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7 827,7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5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Стационарная медицинская помощь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17 304,8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6 121,9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6 417,7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5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Амбулаторная помощь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1800,0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1200,0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1200,0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2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Скорая медицинская помощь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Структура расходов бюджета Константиновского района на здравоохранение в 2019-2021 годах</a:t>
            </a:r>
            <a:endParaRPr lang="en-US" b="1" dirty="0" smtClean="0"/>
          </a:p>
          <a:p>
            <a:pPr algn="r"/>
            <a:r>
              <a:rPr lang="ru-RU" dirty="0" smtClean="0"/>
              <a:t>тыс.руб.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23527" y="1556792"/>
          <a:ext cx="8280922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666"/>
                <a:gridCol w="1379919"/>
                <a:gridCol w="1464267"/>
                <a:gridCol w="1560070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328 983,7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320 195,4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332 089,4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3 300,7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3 300,7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3 300,7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 обслуживание населения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80 727,0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84 451,3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88 923,0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100 397,7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103 321,5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106 240,4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6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семьи и детства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132 579,3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117 120,7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121 623,6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60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Другие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вопросы в области социальной политики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11 979,0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12 001,2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12 001,7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Динамика и структура расходов бюджета Константиновского района на социальную политику</a:t>
            </a:r>
          </a:p>
          <a:p>
            <a:pPr algn="ctr"/>
            <a:r>
              <a:rPr lang="ru-RU" b="1" dirty="0" smtClean="0"/>
              <a:t>                                                                                                   тыс.рублей.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48" y="117025"/>
            <a:ext cx="8263831" cy="1085700"/>
          </a:xfrm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Меры социальной поддержки отдельных категорий граждан – 522264,9 тыс. рублей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119" y="1304925"/>
            <a:ext cx="4808935" cy="571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indent="0" algn="ctr" eaLnBrk="1" hangingPunct="1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тыс. человек, из них: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/>
          <p:nvPr/>
        </p:nvSpPr>
        <p:spPr>
          <a:xfrm>
            <a:off x="1447800" y="2092325"/>
            <a:ext cx="3587354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1802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1447800" y="2798763"/>
            <a:ext cx="3587354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Труженики тыла 165 человек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/>
          <p:nvPr/>
        </p:nvSpPr>
        <p:spPr>
          <a:xfrm>
            <a:off x="1447800" y="3505200"/>
            <a:ext cx="3587354" cy="63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пострадавшие от политических репрессий 40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/>
          <p:nvPr/>
        </p:nvSpPr>
        <p:spPr>
          <a:xfrm>
            <a:off x="1447800" y="4275139"/>
            <a:ext cx="3587354" cy="625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Ростовской области 483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/>
          <p:nvPr/>
        </p:nvSpPr>
        <p:spPr>
          <a:xfrm>
            <a:off x="1447800" y="5035551"/>
            <a:ext cx="3587354" cy="690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работающие и проживающие в сельской местности 2111 человек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/>
          <p:nvPr/>
        </p:nvSpPr>
        <p:spPr>
          <a:xfrm>
            <a:off x="1447800" y="5862638"/>
            <a:ext cx="3587354" cy="649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семьи и одиноко проживающие граждане 5105 семей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7194" y="2122488"/>
            <a:ext cx="754856" cy="50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07194" y="2830513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07194" y="3568700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07194" y="4333875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07194" y="5126038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7194" y="5918200"/>
            <a:ext cx="754856" cy="50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61595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/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семей, имеющих детей и проживающих на</a:t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Константиновского района (часть 1)</a:t>
            </a:r>
            <a:endParaRPr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6242447" y="1638301"/>
            <a:ext cx="2108597" cy="803275"/>
          </a:xfrm>
        </p:spPr>
        <p:txBody>
          <a:bodyPr vert="horz" wrap="square" lIns="91440" tIns="45720" rIns="91440" bIns="45720" anchor="t"/>
          <a:lstStyle/>
          <a:p>
            <a:pPr marL="0" indent="0" algn="ctr" eaLnBrk="1" hangingPunct="1"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6106,3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marL="0" indent="0" algn="ctr" eaLnBrk="1" hangingPunct="1"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6338,3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marL="0" indent="0" algn="ctr" eaLnBrk="1" hangingPunct="1"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6591,9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 рублей</a:t>
            </a:r>
            <a:endParaRPr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4394" y="714375"/>
            <a:ext cx="7415213" cy="7699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№165-ЗС «О социальной поддержке детства в Ростовской области»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64394" y="1647825"/>
            <a:ext cx="4745831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обеспечение отдыха и оздоровления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 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64394" y="2605088"/>
            <a:ext cx="4745831" cy="85248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компенсация расходов на оплату коммунальных услуг и ежемесячная денежная выплата в размере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312 </a:t>
            </a:r>
            <a:r>
              <a:rPr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многодетным</a:t>
            </a:r>
            <a:r>
              <a:rPr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Объект 2"/>
          <p:cNvSpPr txBox="1"/>
          <p:nvPr/>
        </p:nvSpPr>
        <p:spPr>
          <a:xfrm>
            <a:off x="6242447" y="2581275"/>
            <a:ext cx="2108597" cy="8763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5354,9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5759,5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6174,3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64394" y="3598863"/>
            <a:ext cx="4745831" cy="129698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на полноценное питание малоимущим семьям в размерах: беременным женщинам–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 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рубля; кормящим матерям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рублей; детям до 1 года – 2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рубль; детям от 1 года до 2 лет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рубля; детям от 2 лет до 3 лет – 2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/>
          <p:nvPr/>
        </p:nvSpPr>
        <p:spPr>
          <a:xfrm>
            <a:off x="6242448" y="3708401"/>
            <a:ext cx="2108597" cy="8302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64394" y="5019675"/>
            <a:ext cx="4745831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в размере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 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первого-второго года жизни из малоимущих семей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7" name="Объект 2"/>
          <p:cNvSpPr txBox="1"/>
          <p:nvPr/>
        </p:nvSpPr>
        <p:spPr>
          <a:xfrm>
            <a:off x="6242447" y="5019675"/>
            <a:ext cx="2108597" cy="793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4009,3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4161,8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4328,7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78594" y="1797051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78594" y="2776539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78594" y="4003676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78594" y="5173664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800725" y="1789113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800725" y="2765426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800725" y="3937001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800725" y="5145089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8975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/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семей, имеющих детей и проживающих на</a:t>
            </a:r>
            <a:b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Константиновского района (часть 2)</a:t>
            </a:r>
            <a:endParaRPr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41685" y="2027238"/>
            <a:ext cx="4560094" cy="622300"/>
          </a:xfrm>
        </p:spPr>
        <p:txBody>
          <a:bodyPr vert="horz" wrap="square" lIns="91440" tIns="45720" rIns="91440" bIns="45720" anchor="ctr"/>
          <a:lstStyle/>
          <a:p>
            <a:pPr marL="0" indent="0" algn="ctr" eaLnBrk="1" hangingPunct="1"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185 детей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8693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при рождении после 31 декабря 2012 года третьего ребенка (родного, усыновленного) или последующих детей (родных, усыновленных) до достижения ребенком возраста трех лет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41685" y="688975"/>
            <a:ext cx="4560094" cy="125095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22.06.2012 № 882-ЗС «О ежемесячной денежной выплате на третьего ребенка или последующих детей гражданам Российской Федерации, проживающим на территории Ростовской области»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41685" y="2744788"/>
            <a:ext cx="4560094" cy="801688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18.11.2011 № 727-ЗС «О региональном материнском капитале»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Объект 2"/>
          <p:cNvSpPr txBox="1"/>
          <p:nvPr/>
        </p:nvSpPr>
        <p:spPr>
          <a:xfrm>
            <a:off x="141685" y="3633789"/>
            <a:ext cx="4560094" cy="1087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материнский капитал в размере 117 754 рублей при рождении (усыновлении) третьего ребенка или последующих детей может быть направлен на: улучшение жилищных условий, получение ребенком (детьми) образования, лечения, приобретение автотранспортного средства, компенсацию расходов, связанных с газификацией, подключением к централизованным системам холодного водоснабжения, устройством бытовых колодцев и скважин для целей водоснабжения</a:t>
            </a:r>
            <a:endParaRPr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41685" y="4894263"/>
            <a:ext cx="4560094" cy="97155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176-ЗС «О пособии на ребенка гражданам, проживающим на территории Ростовской области»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8" name="Объект 2"/>
          <p:cNvSpPr txBox="1"/>
          <p:nvPr/>
        </p:nvSpPr>
        <p:spPr>
          <a:xfrm>
            <a:off x="141685" y="6038850"/>
            <a:ext cx="4560094" cy="6238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на ребенка в размере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423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на более чем 4 тыс. детей из малоимущих семей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876800" y="798513"/>
            <a:ext cx="2863551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21869,5</a:t>
            </a:r>
            <a:r>
              <a:rPr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 lvl="0" algn="ctr" eaLnBrk="1" hangingPunct="1"/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22615,1</a:t>
            </a:r>
            <a:r>
              <a:rPr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 lvl="0" algn="ctr" eaLnBrk="1" hangingPunct="1"/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23782,2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876800" y="3084513"/>
            <a:ext cx="2935559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 по</a:t>
            </a:r>
          </a:p>
          <a:p>
            <a:pPr lvl="0" algn="ctr" eaLnBrk="1" hangingPunct="1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5677,2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4876800" y="5154613"/>
            <a:ext cx="3007567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18866,8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19661,9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20362,9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направления бюджетной и налоговой политики Константиновского района на 2019-2021 годы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6343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Утверждены Постановлением Администрации Константиновского района от 22.10.2018 № 993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56865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Стратегия социально-экономического развития Константиновского района на период до 2030 года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Приоритетные цели: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61048"/>
            <a:ext cx="64488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-Сбалансированность консолидированного бюджета</a:t>
            </a:r>
          </a:p>
          <a:p>
            <a:r>
              <a:rPr lang="ru-RU" dirty="0" smtClean="0"/>
              <a:t>-Устойчивость бюджетной системы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5661248"/>
            <a:ext cx="6120680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-Реализация Указов Президента РФ</a:t>
            </a:r>
          </a:p>
          <a:p>
            <a:r>
              <a:rPr lang="ru-RU" dirty="0" smtClean="0"/>
              <a:t>-Достижение целей социально-экономического развития Константиновского района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5301208"/>
            <a:ext cx="5760640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Ключевые задачи</a:t>
            </a: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442912"/>
          </a:xfrm>
        </p:spPr>
        <p:txBody>
          <a:bodyPr vert="horz" wrap="square" lIns="91440" tIns="45720" rIns="91440" bIns="45720" anchor="t"/>
          <a:lstStyle/>
          <a:p>
            <a:pPr algn="ctr"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тыла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7285" y="511176"/>
            <a:ext cx="6605588" cy="5861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163-ЗС «О социальной поддержке тружеников тыла»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84673" y="1495426"/>
            <a:ext cx="2755106" cy="41116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труженика тыла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2001" y="1233488"/>
            <a:ext cx="2755106" cy="93345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161,0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163,3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165,9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939778" y="2616201"/>
            <a:ext cx="4129088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39778" y="3195638"/>
            <a:ext cx="4129088" cy="141605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813822" y="2257425"/>
            <a:ext cx="271463" cy="28575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939778" y="4745039"/>
            <a:ext cx="4129088" cy="13747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сообщения,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946923" y="6207126"/>
            <a:ext cx="4127897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50 % стоимости лекарств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26988"/>
            <a:ext cx="7886700" cy="4254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ветеранов труда и ветеранов труда Константиновского района 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07244" y="452438"/>
            <a:ext cx="3429000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02.10.2004 №175-ЗС «О социальной поддержке ветеранов труда»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851797" y="452438"/>
            <a:ext cx="3429000" cy="6096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20.09.2007 № 763-ЗС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ветеранах труда Ростовской области»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376363" y="1125539"/>
            <a:ext cx="2159794" cy="48101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1802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ветеранов труда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5486400" y="1125539"/>
            <a:ext cx="2159794" cy="481013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ветеранов труда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07244" y="1700214"/>
            <a:ext cx="3429000" cy="78581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21184,1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21795,3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22432,7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4851797" y="1700214"/>
            <a:ext cx="3429000" cy="785813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4490,5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4653,7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4778,7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500188" y="3017838"/>
            <a:ext cx="6382941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301479" y="2579688"/>
            <a:ext cx="308372" cy="344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411516" y="2579688"/>
            <a:ext cx="309563" cy="344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500188" y="3454400"/>
            <a:ext cx="6382941" cy="8953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500188" y="4440238"/>
            <a:ext cx="6382941" cy="10493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 в сроки действия сезонных тарифов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500188" y="5580063"/>
            <a:ext cx="6382941" cy="10493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в размере 50 %: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асходов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оплату</a:t>
            </a:r>
            <a:r>
              <a:rPr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помещения и коммунальных услуг;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затрат </a:t>
            </a:r>
            <a:r>
              <a:rPr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абонентскую</a:t>
            </a:r>
            <a:r>
              <a:rPr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плату за пользование услуг связи (телефон и радио)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 txBox="1"/>
          <p:nvPr/>
        </p:nvSpPr>
        <p:spPr>
          <a:xfrm>
            <a:off x="628650" y="26988"/>
            <a:ext cx="7886700" cy="5826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граждан, пострадавших от политических репрессий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8079" y="760413"/>
            <a:ext cx="4992291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164-ЗС «О социальной поддержке граждан, пострадавших от политических репрессий»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68079" y="1398589"/>
            <a:ext cx="4992291" cy="396875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граждан, пострадавших от политических репрессий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56260" y="1855789"/>
            <a:ext cx="3429000" cy="78581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385,6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398,1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410,9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17169" y="2670176"/>
            <a:ext cx="308372" cy="34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17972" y="3032125"/>
            <a:ext cx="6382941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17972" y="3463926"/>
            <a:ext cx="6382941" cy="89376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видах городского пассажирского транспорта (кроме такси), на автомобильном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 общего пользования (кроме такси) пригородных и внутрирайонных маршрутов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17972" y="4419600"/>
            <a:ext cx="6382941" cy="6429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водном транспорте пригородного сообщения и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транспорте пригородного межмуниципального сообщения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17972" y="5162550"/>
            <a:ext cx="6382941" cy="10477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расходов: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оплату жилого помещения и коммунальных услуг в размере 50 %;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установку телефона;</a:t>
            </a:r>
          </a:p>
          <a:p>
            <a:pPr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стоимости проезда по территории РФ туда и обратно один раз в год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Социальное обслуживание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6344" y="1895475"/>
            <a:ext cx="6691313" cy="1581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финансовое обеспечение выполнения Центром социального обслуживания граждан пожилого возраста и инвалидов муниципального задания будет направлено </a:t>
            </a:r>
          </a:p>
          <a:p>
            <a:pPr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79726,8</a:t>
            </a:r>
            <a:r>
              <a:rPr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83460,2</a:t>
            </a:r>
            <a:r>
              <a:rPr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87928,0</a:t>
            </a:r>
            <a:r>
              <a:rPr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Оценка потребности в услугах социальной сферы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7307" y="1903413"/>
            <a:ext cx="6690122" cy="1581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получателей социальных услуг в муниципальном учреждении «Центр социального облуживания граждан пожилого возраста и инвалидов Константиновского района» 201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1165 человек  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539553" y="1556792"/>
          <a:ext cx="8064896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535"/>
                <a:gridCol w="1071868"/>
                <a:gridCol w="1698121"/>
                <a:gridCol w="1519372"/>
              </a:tblGrid>
              <a:tr h="111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поддержку сельского хозяйства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1 510,1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1 510,1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1 379,6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6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поддержку малого и среднего предпринимательства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Расходы на поддержку сельского хозяйства и малого и среднего предпринимательства на 2019-2021 годы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en-US" b="1" dirty="0" smtClean="0"/>
          </a:p>
          <a:p>
            <a:pPr algn="r"/>
            <a:r>
              <a:rPr lang="ru-RU" dirty="0" smtClean="0"/>
              <a:t>тыс.рублей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/>
              <a:t>ПЛАНИРУЕМЫЕ РЕЗУЛЬТАТЫ ПОДДЕРЖКИ РАЙОННОЙ ЭКОНОМИКИ НА 3   ПРЕДСТОЯЩИХ ГОДА</a:t>
            </a:r>
          </a:p>
          <a:p>
            <a:pPr algn="ctr">
              <a:buNone/>
            </a:pPr>
            <a:r>
              <a:rPr lang="ru-RU" sz="2400" b="1" dirty="0" smtClean="0"/>
              <a:t>Малое и среднее предпринимательство</a:t>
            </a:r>
          </a:p>
          <a:p>
            <a:pPr lvl="0"/>
            <a:r>
              <a:rPr lang="ru-RU" sz="2400" dirty="0" smtClean="0"/>
              <a:t>Темп роста оборота малых и средних предприятий к 2021 году по сравнению с 2018 годом – 118,4 процента.</a:t>
            </a:r>
          </a:p>
          <a:p>
            <a:pPr lvl="0"/>
            <a:r>
              <a:rPr lang="ru-RU" sz="2400" dirty="0" smtClean="0"/>
              <a:t>Количество субъектов малого и среднего предпринимательства в расчете на 1 тысячу человек населения Константиновского района к 2021 году – не менее 4,4 единиц, в 2018 году должно составить не менее 3,6 единицы.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/>
              <a:t>ПЛАНИРУЕМЫЕ РЕЗУЛЬТАТЫ ПОДДЕРЖКИ РАЙОННОЙ ЭКОНОМИКИ НА </a:t>
            </a:r>
            <a:r>
              <a:rPr lang="ru-RU" sz="2000" dirty="0" smtClean="0"/>
              <a:t>3 ПРЕДСТОЯЩИХ </a:t>
            </a:r>
            <a:r>
              <a:rPr lang="ru-RU" sz="2000" dirty="0" smtClean="0"/>
              <a:t>ГОДА</a:t>
            </a:r>
          </a:p>
          <a:p>
            <a:pPr algn="ctr">
              <a:buNone/>
            </a:pPr>
            <a:r>
              <a:rPr lang="ru-RU" sz="2400" b="1" i="1" dirty="0" smtClean="0"/>
              <a:t>Сельскохозяйственное производство</a:t>
            </a:r>
            <a:endParaRPr lang="en-US" sz="2400" b="1" i="1" dirty="0" smtClean="0"/>
          </a:p>
          <a:p>
            <a:r>
              <a:rPr lang="ru-RU" sz="2400" dirty="0" smtClean="0"/>
              <a:t>Валовое производство молока – 40,0 тыс. тонн.</a:t>
            </a:r>
          </a:p>
          <a:p>
            <a:r>
              <a:rPr lang="ru-RU" sz="2400" dirty="0" smtClean="0"/>
              <a:t>Валовое производство мяса  –  9,3 тыс. тонн.</a:t>
            </a:r>
          </a:p>
          <a:p>
            <a:r>
              <a:rPr lang="ru-RU" sz="2400" dirty="0" err="1" smtClean="0"/>
              <a:t>Валовый</a:t>
            </a:r>
            <a:r>
              <a:rPr lang="ru-RU" sz="2400" dirty="0" smtClean="0"/>
              <a:t> сбор картофеля, овощей открытого грунта– 8,6 тыс. тонн. </a:t>
            </a:r>
            <a:endParaRPr lang="en-US" sz="2400" dirty="0" smtClean="0"/>
          </a:p>
          <a:p>
            <a:r>
              <a:rPr lang="ru-RU" sz="2400" dirty="0" err="1" smtClean="0"/>
              <a:t>Валовый</a:t>
            </a:r>
            <a:r>
              <a:rPr lang="ru-RU" sz="2400" dirty="0" smtClean="0"/>
              <a:t> сбор зерновых и зернобобовых культур в хозяйствах всех категорий - 638,0 тыс. тонн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95536" y="731838"/>
            <a:ext cx="7910264" cy="4783137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/>
              <a:t>На обеспечение жильем жителей района</a:t>
            </a:r>
          </a:p>
          <a:p>
            <a:pPr algn="ctr">
              <a:buNone/>
            </a:pPr>
            <a:r>
              <a:rPr lang="ru-RU" sz="1800" b="1" dirty="0" smtClean="0"/>
              <a:t> в 2019 – 2021 годах предусмотрено 58 438,5</a:t>
            </a:r>
          </a:p>
          <a:p>
            <a:pPr algn="ctr">
              <a:buNone/>
            </a:pPr>
            <a:r>
              <a:rPr lang="ru-RU" sz="1800" b="1" dirty="0" smtClean="0"/>
              <a:t>					 тыс. рублей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772817"/>
          <a:ext cx="8352928" cy="3672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14004"/>
                <a:gridCol w="1138924"/>
              </a:tblGrid>
              <a:tr h="131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2019 – 2021 годы – 38 812,5 тыс. рублей, в том числе 2019 год – </a:t>
                      </a:r>
                      <a:b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18 112,5тыс. рублей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жилыми помещениями детей-сирот и детей, оставшихся без попечения родителей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46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3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– 2021 годы – 18 927,0 тыс. рублей, в том числе 2019 год –14 635,0 тыс. рублей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 семья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5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– 2021 годы – 699,0 тыс. рублей, в том числе 2019 год – 233,0 тыс. рублей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граждан, проживающих в сельской местности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семей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539552" y="2132856"/>
          <a:ext cx="7848872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295232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Реализация мероприятий по формированию современной городской среды (Субсидии на реализацию мероприятий по формированию современной городской среды в части благоустройства общественных территорий)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123 691,0 тыс. рублей, из них 2019 год – 88 951,0 тыс. рублей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76470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по разделу «жилищно-коммунальное хозяйство» в 2019 – 2021 годах – 175 318,4 тыс. рублей, из них:</a:t>
            </a:r>
            <a:endParaRPr lang="ru-RU" dirty="0" smtClean="0"/>
          </a:p>
          <a:p>
            <a:pPr algn="ctr"/>
            <a:r>
              <a:rPr lang="ru-RU" b="1" dirty="0" smtClean="0"/>
              <a:t>: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Основные приоритеты Константиновского района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268760"/>
            <a:ext cx="7286676" cy="6480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Обеспечение социального благополучия населения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63895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Экономический рост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4309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Пути реализации бюджетной политики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4077072"/>
            <a:ext cx="1656184" cy="25202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повышение налоговых и неналоговых поступлений в консолидированный бюджет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077072"/>
            <a:ext cx="1368152" cy="25202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расходов с учетом их оптимизации и повышения </a:t>
            </a:r>
            <a:r>
              <a:rPr lang="ru-RU" sz="1400" dirty="0" err="1" smtClean="0"/>
              <a:t>эффекти-вности</a:t>
            </a:r>
            <a:r>
              <a:rPr lang="ru-RU" sz="1400" dirty="0" smtClean="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4077072"/>
            <a:ext cx="1152128" cy="25202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Инвести-рование</a:t>
            </a:r>
            <a:r>
              <a:rPr lang="ru-RU" sz="1400" dirty="0" smtClean="0"/>
              <a:t> в </a:t>
            </a:r>
            <a:r>
              <a:rPr lang="ru-RU" sz="1400" dirty="0" err="1" smtClean="0"/>
              <a:t>человечес-кий</a:t>
            </a:r>
            <a:r>
              <a:rPr lang="ru-RU" sz="1400" dirty="0" smtClean="0"/>
              <a:t> капитал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4077072"/>
            <a:ext cx="1368152" cy="25202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проведение взвешенной долговой политики</a:t>
            </a:r>
          </a:p>
          <a:p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52320" y="4077072"/>
            <a:ext cx="1368152" cy="25202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проведение взвешенной долговой политики</a:t>
            </a:r>
          </a:p>
          <a:p>
            <a:endParaRPr lang="ru-RU" sz="14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23528" y="731838"/>
            <a:ext cx="8352928" cy="564949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Основные источники формирования доходов дорожного фонда Константиновского района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772817"/>
          <a:ext cx="8352928" cy="427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830"/>
                <a:gridCol w="1561634"/>
                <a:gridCol w="2088232"/>
                <a:gridCol w="2088232"/>
              </a:tblGrid>
              <a:tr h="247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2019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2020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68580" marR="68580" marT="0" marB="0"/>
                </a:tc>
              </a:tr>
              <a:tr h="1552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инжекторных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) двигателей, производимые на территории Российской Федерации, подлежащих зачислению в бюджет Константиновского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7 515,8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8 057,8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8 921,6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7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поступлений в виде межбюджетных трансфертов, передаваемых бюджету Константиновского района на финансовое обеспечение дорожной деятельности в отношении автомобильных дорог общего пользования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192 912,5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3 826,0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3 826,0 тыс. 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6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Норматив отчислений от поступлений в бюджет Константиновского района налога на доходы физических лиц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1 892,0 тыс. 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Объем бюджетных ассигнований дорожного фонда Константиновского района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571184" cy="476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609"/>
                <a:gridCol w="1366983"/>
                <a:gridCol w="1577345"/>
                <a:gridCol w="2208247"/>
              </a:tblGrid>
              <a:tr h="391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2019год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2020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68580" marR="68580" marT="0" marB="0"/>
                </a:tc>
              </a:tr>
              <a:tr h="244557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Константиновского района и искусственных сооружений на них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201 401,2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10 964,7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11 828,5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9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предоставление бюджетам муниципальных образований Константиновского района иных межбюджетных трансфертов на финансовое обеспечение дорожной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919,1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919,1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919,1 тыс. 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51</a:t>
            </a:fld>
            <a:endParaRPr lang="ru-RU" alt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1143000"/>
          </a:xfrm>
        </p:spPr>
        <p:txBody>
          <a:bodyPr/>
          <a:lstStyle/>
          <a:p>
            <a:pPr algn="ctr"/>
            <a:r>
              <a:rPr lang="ru-RU" sz="3200" b="1" dirty="0" smtClean="0"/>
              <a:t>Расходы дорожного фонда </a:t>
            </a:r>
            <a:br>
              <a:rPr lang="ru-RU" sz="3200" b="1" dirty="0" smtClean="0"/>
            </a:br>
            <a:r>
              <a:rPr lang="ru-RU" sz="3200" b="1" dirty="0" smtClean="0"/>
              <a:t>					 	</a:t>
            </a:r>
            <a:r>
              <a:rPr lang="ru-RU" sz="1800" b="1" dirty="0" smtClean="0"/>
              <a:t>тыс. рублей	</a:t>
            </a:r>
            <a:endParaRPr lang="ru-RU" sz="1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060848"/>
          <a:ext cx="8136905" cy="180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075"/>
                <a:gridCol w="1678610"/>
                <a:gridCol w="1678610"/>
                <a:gridCol w="1678610"/>
              </a:tblGrid>
              <a:tr h="935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2019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2020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2021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32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текущие расходы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11 235,5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11 883,8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12 747,6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32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капитальные расходы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191 084,8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52</a:t>
            </a:fld>
            <a:endParaRPr lang="ru-RU" alt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/>
              <a:t>Развития сельскохозяйственного производства и АПК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в Константиновском районе на период 2019-2021 годов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7615" y="1052736"/>
          <a:ext cx="8956385" cy="554461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63332"/>
                <a:gridCol w="566018"/>
                <a:gridCol w="537891"/>
                <a:gridCol w="499282"/>
                <a:gridCol w="610234"/>
                <a:gridCol w="721186"/>
                <a:gridCol w="131365"/>
                <a:gridCol w="645295"/>
                <a:gridCol w="580532"/>
                <a:gridCol w="614385"/>
                <a:gridCol w="1686865"/>
              </a:tblGrid>
              <a:tr h="41145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Направление государственной поддержки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Предусмотрено средств, тыс. рублей, в том числе за счет средств: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2021 год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Всего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Федерального 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Областного 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Федерального 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Областного 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Федерального 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Областного </a:t>
                      </a:r>
                      <a:endParaRPr lang="ru-RU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459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Государственная поддержка отраслей растениеводства и животноводства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1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Субсидии </a:t>
                      </a:r>
                      <a:r>
                        <a:rPr lang="ru-RU" sz="1200" dirty="0" err="1" smtClean="0"/>
                        <a:t>сельхозтоваропроизводителям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на оказание содействия достижению целевых показателей реализации региональных программ развития агропромышленного комплекса в части возмещения части затрат по наращиванию маточного поголовья овец и коз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150,0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/>
                        <a:t>130,5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/>
                        <a:t>19,5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/>
                        <a:t>150,0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/>
                        <a:t>130,5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19,5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/>
                        <a:t>150,0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/>
                        <a:t>130,5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19,5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53</a:t>
            </a:fld>
            <a:endParaRPr lang="ru-RU" alt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/>
              <a:t>Расходы на финансовое обеспечение деятельности аварийно-спасательного формирования на территории Константиновского района</a:t>
            </a:r>
            <a:endParaRPr lang="ru-RU" sz="2400" dirty="0" smtClean="0"/>
          </a:p>
          <a:p>
            <a:r>
              <a:rPr lang="ru-RU" dirty="0" smtClean="0"/>
              <a:t>в 2019 году – 1 241,4 тыс. рублей, </a:t>
            </a:r>
          </a:p>
          <a:p>
            <a:r>
              <a:rPr lang="ru-RU" dirty="0" smtClean="0"/>
              <a:t>в 2020 году – 1 290,7 тыс. рублей</a:t>
            </a:r>
          </a:p>
          <a:p>
            <a:r>
              <a:rPr lang="ru-RU" dirty="0" smtClean="0"/>
              <a:t>в 2021 году – 1 358,3 тыс. рублей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1" dirty="0" smtClean="0"/>
              <a:t>	</a:t>
            </a:r>
          </a:p>
          <a:p>
            <a:pPr algn="ctr">
              <a:buNone/>
            </a:pPr>
            <a:r>
              <a:rPr lang="ru-RU" sz="1400" b="1" dirty="0" smtClean="0"/>
              <a:t>Расходы на организацию и осуществление мероприятий по территориальной обороне и гражданской обороне, защите населения и территорий поселений от чрезвычайных ситуаций природного и техногенного характера на территории Константиновского района предусмотрено по 111,0 тыс. рублей ежегодно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 algn="ctr">
              <a:buNone/>
            </a:pPr>
            <a:r>
              <a:rPr lang="ru-RU" sz="1400" b="1" dirty="0" smtClean="0"/>
              <a:t>Расходы на реализацию мероприятий на создание системы обеспечения вызова экстренных оперативных служб по единому номеру «112»</a:t>
            </a:r>
            <a:endParaRPr lang="ru-RU" sz="1400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- финансовое обеспечение деятельности единой дежурно-диспетчерской службы в 2019 году – 2 375,3 тыс. рублей, в 2020 году – 2 478,8 тыс. рублей, в 2021 году – 2 585,2 тыс. рублей;</a:t>
            </a:r>
          </a:p>
          <a:p>
            <a:r>
              <a:rPr lang="ru-RU" sz="1400" dirty="0" smtClean="0"/>
              <a:t>- мероприятия по созданию центра обработки вызовов системы - 112 Константиновского района - по 210,0 тыс. рублей ежегодно.</a:t>
            </a:r>
          </a:p>
          <a:p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15616" y="260648"/>
            <a:ext cx="7162800" cy="4783137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Объемы межбюджетных трансфертов бюджетам поселений на 2019-2021 годы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397000"/>
          <a:ext cx="8424936" cy="364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452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2019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2021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89 870,1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1 999,1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34 579,1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3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Ремонт и содержание автомобильных дорог общего пользования местного значения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919,1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919,1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919,1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Реализация мероприятий по формированию современной городской среды в части благоустройства общественных территорий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88 951,0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1080,0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33 660,0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Константиновского района</a:t>
            </a:r>
          </a:p>
          <a:p>
            <a:pPr algn="ctr">
              <a:defRPr/>
            </a:pP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000" dirty="0" smtClean="0">
                <a:solidFill>
                  <a:srgbClr val="FFFF00"/>
                </a:solidFill>
              </a:rPr>
              <a:t> 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ПРОГНОЗА СОЦИАЛЬНО-ЭКОНОМИЧЕСКОГО РАЗВИТИЯ КОНСТАНТИНОВСКОГО РАЙОНА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708409"/>
          <a:ext cx="8856981" cy="3952515"/>
        </p:xfrm>
        <a:graphic>
          <a:graphicData uri="http://schemas.openxmlformats.org/drawingml/2006/table">
            <a:tbl>
              <a:tblPr/>
              <a:tblGrid>
                <a:gridCol w="2123728"/>
                <a:gridCol w="1640964"/>
                <a:gridCol w="1620274"/>
                <a:gridCol w="1697430"/>
                <a:gridCol w="1774585"/>
              </a:tblGrid>
              <a:tr h="9089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2018 оценка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Прогноз 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Численность постоянного населения (среднегодовая) тыс.чел.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latin typeface="Times New Roman"/>
                          <a:ea typeface="Calibri"/>
                          <a:cs typeface="Times New Roman"/>
                        </a:rPr>
                        <a:t>31,1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latin typeface="Times New Roman"/>
                          <a:ea typeface="Calibri"/>
                          <a:cs typeface="Times New Roman"/>
                        </a:rPr>
                        <a:t>30,8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latin typeface="Times New Roman"/>
                          <a:ea typeface="Calibri"/>
                          <a:cs typeface="Times New Roman"/>
                        </a:rPr>
                        <a:t>30,5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30,2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Индекс потребительских цен (декабрь к декабрю), %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latin typeface="Times New Roman"/>
                          <a:ea typeface="Calibri"/>
                          <a:cs typeface="Times New Roman"/>
                        </a:rPr>
                        <a:t>103,1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latin typeface="Times New Roman"/>
                          <a:ea typeface="Calibri"/>
                          <a:cs typeface="Times New Roman"/>
                        </a:rPr>
                        <a:t>104,3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latin typeface="Times New Roman"/>
                          <a:ea typeface="Calibri"/>
                          <a:cs typeface="Times New Roman"/>
                        </a:rPr>
                        <a:t>103,8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ПОКАЗАТЕЛИ ПРОГНОЗА СОЦИАЛЬНО-ЭКОНОМИЧЕСКОГО РАЗВИТИЯ КОНСТАНТИНОВСКОГО РАЙОНА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2348880"/>
          <a:ext cx="8964489" cy="3711976"/>
        </p:xfrm>
        <a:graphic>
          <a:graphicData uri="http://schemas.openxmlformats.org/drawingml/2006/table">
            <a:tbl>
              <a:tblPr/>
              <a:tblGrid>
                <a:gridCol w="1584176"/>
                <a:gridCol w="1060999"/>
                <a:gridCol w="975889"/>
                <a:gridCol w="1091456"/>
                <a:gridCol w="1091456"/>
                <a:gridCol w="975889"/>
                <a:gridCol w="1092312"/>
                <a:gridCol w="1092312"/>
              </a:tblGrid>
              <a:tr h="3076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2018 оценка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Прогноз 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Темп роста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Темп роста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Темп роста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Прибыль прибыльных предприятий (в действующих ценах)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376806,5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389291,0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389291,0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400397,1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103,3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103,3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103,3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Фонд заработной платы (в действующих ценах)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1483367,0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1592416,2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107,4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1716984,4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107,8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1846631,7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107,6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083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Основные параметры бюджета Константиновского района на 2019 год</a:t>
            </a:r>
            <a:endParaRPr lang="ru-RU" sz="1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Доходы бюджета </a:t>
                      </a:r>
                    </a:p>
                    <a:p>
                      <a:pPr algn="ctr"/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289</a:t>
                      </a: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409,5</a:t>
                      </a: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рублей</a:t>
                      </a:r>
                      <a:endParaRPr kumimoji="0" lang="ru-RU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dirty="0" smtClean="0"/>
                        <a:t>        </a:t>
                      </a:r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бюджета</a:t>
                      </a:r>
                    </a:p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1 </a:t>
                      </a:r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372</a:t>
                      </a:r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355,8 </a:t>
                      </a:r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рублей</a:t>
                      </a:r>
                      <a:endParaRPr kumimoji="0" lang="ru-RU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935374"/>
              </p:ext>
            </p:extLst>
          </p:nvPr>
        </p:nvGraphicFramePr>
        <p:xfrm>
          <a:off x="500034" y="1857362"/>
          <a:ext cx="3999958" cy="409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958"/>
              </a:tblGrid>
              <a:tr h="895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доходы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физических лиц   93 276,2</a:t>
                      </a:r>
                    </a:p>
                    <a:p>
                      <a:endParaRPr kumimoji="0" lang="ru-RU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5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совокупный доход   18 230,8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548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   7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515,8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67279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4 680,4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867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Финансовая</a:t>
                      </a:r>
                      <a:r>
                        <a:rPr lang="ru-RU" sz="1600" baseline="0" dirty="0" smtClean="0"/>
                        <a:t> помощь из областного  бюджета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1 144 114,1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54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доходы    21 592,2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285202"/>
              </p:ext>
            </p:extLst>
          </p:nvPr>
        </p:nvGraphicFramePr>
        <p:xfrm>
          <a:off x="5214942" y="1857362"/>
          <a:ext cx="3643338" cy="430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976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 328 983,7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 438 242,4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766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Здравоохранение  19 314,8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 57 789,8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Дорожный фонд  202 320,3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512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Сельское хозяйство 1 510,1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140 268,8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183 925,9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22802</TotalTime>
  <Words>3599</Words>
  <Application>Microsoft Office PowerPoint</Application>
  <PresentationFormat>Экран (4:3)</PresentationFormat>
  <Paragraphs>733</Paragraphs>
  <Slides>56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Техническая</vt:lpstr>
      <vt:lpstr>Worksheet</vt:lpstr>
      <vt:lpstr>Лист Microsoft Office Excel 97-2003</vt:lpstr>
      <vt:lpstr>Слайд 1</vt:lpstr>
      <vt:lpstr>Слайд 2</vt:lpstr>
      <vt:lpstr>Слайд 3</vt:lpstr>
      <vt:lpstr>Слайд 4</vt:lpstr>
      <vt:lpstr>Основные приоритеты Константиновского района </vt:lpstr>
      <vt:lpstr>Слайд 6</vt:lpstr>
      <vt:lpstr>ОСНОВНЫЕ  ПОКАЗАТЕЛИ ПРОГНОЗА СОЦИАЛЬНО-ЭКОНОМИЧЕСКОГО РАЗВИТИЯ КОНСТАНТИНОВСКОГО РАЙОНА </vt:lpstr>
      <vt:lpstr>ПОКАЗАТЕЛИ ПРОГНОЗА СОЦИАЛЬНО-ЭКОНОМИЧЕСКОГО РАЗВИТИЯ КОНСТАНТИНОВСКОГО РАЙОНА   </vt:lpstr>
      <vt:lpstr>Основные параметры бюджета Константиновского района на 2019 год</vt:lpstr>
      <vt:lpstr>Слайд 10</vt:lpstr>
      <vt:lpstr>Слайд 11</vt:lpstr>
      <vt:lpstr>Слайд 12</vt:lpstr>
      <vt:lpstr> Налоговые и неналоговые доходы бюджета Константиновского района                                                                                                тыс. рублей</vt:lpstr>
      <vt:lpstr>Структура налоговых и неналоговых доходов бюджета Константиновского района в 2019 году, динамика                                                                                                 тыс. рублей </vt:lpstr>
      <vt:lpstr>Слайд 15</vt:lpstr>
      <vt:lpstr>Слайд 16</vt:lpstr>
      <vt:lpstr>Динамика поступлений государственной пошлины в бюджет Константиновского района        тыс. рублей </vt:lpstr>
      <vt:lpstr>Слайд 18</vt:lpstr>
      <vt:lpstr>Безвозмездные поступления из областного бюджета                                                                                тыс.рублей </vt:lpstr>
      <vt:lpstr>Слайд 20</vt:lpstr>
      <vt:lpstr>Слайд 21</vt:lpstr>
      <vt:lpstr>Слайд 22</vt:lpstr>
      <vt:lpstr>Слайд 23</vt:lpstr>
      <vt:lpstr>Слайд 24</vt:lpstr>
      <vt:lpstr>Слайд 25</vt:lpstr>
      <vt:lpstr> Доля муниципальных программ, связанных с социальным развитием, в общем объеме расходов, запланированных на реализацию муниципальных программ Константиновского района в 2019 году</vt:lpstr>
      <vt:lpstr> Доля муниципальных программ, связанных с развитием инфраструктуры и обеспечением условий жизнедеятельности, в общем объеме расходов, запланированных на реализацию муниципальных программ Константиновского района в 2019 году</vt:lpstr>
      <vt:lpstr> Доля муниципальных программ, связанных с обеспечением высоких темпов экономического роста, в общем объеме расходов, запланированных на реализацию муниципальных программ Константиновского района в 2019 году</vt:lpstr>
      <vt:lpstr>Доля муниципальных программ в общем объеме расходов, запланированных на реализацию муниципальных программ Константиновского района на 2019 год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Меры социальной поддержки отдельных категорий граждан – 522264,9 тыс. рублей</vt:lpstr>
      <vt:lpstr>Меры социальной поддержки семей, имеющих детей и проживающих на территории Константиновского района (часть 1)</vt:lpstr>
      <vt:lpstr>Меры социальной поддержки семей, имеющих детей и проживающих на территории Константиновского района (часть 2)</vt:lpstr>
      <vt:lpstr>Меры социальной поддержки тыла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Объем бюджетных ассигнований дорожного фонда Константиновского района </vt:lpstr>
      <vt:lpstr>Расходы дорожного фонда         тыс. рублей </vt:lpstr>
      <vt:lpstr>Развития сельскохозяйственного производства и АПК в Константиновском районе на период 2019-2021 годов </vt:lpstr>
      <vt:lpstr>Слайд 54</vt:lpstr>
      <vt:lpstr>Слайд 55</vt:lpstr>
      <vt:lpstr>Слайд 56</vt:lpstr>
    </vt:vector>
  </TitlesOfParts>
  <Company>2222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Олеся Попова</cp:lastModifiedBy>
  <cp:revision>1947</cp:revision>
  <dcterms:created xsi:type="dcterms:W3CDTF">2013-04-17T07:52:47Z</dcterms:created>
  <dcterms:modified xsi:type="dcterms:W3CDTF">2019-02-20T07:08:06Z</dcterms:modified>
</cp:coreProperties>
</file>