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embeddings/oleObject12.bin" ContentType="application/vnd.openxmlformats-officedocument.oleObject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embeddings/oleObject8.bin" ContentType="application/vnd.openxmlformats-officedocument.oleObject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embeddings/oleObject4.bin" ContentType="application/vnd.openxmlformats-officedocument.oleObject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embeddings/oleObject17.bin" ContentType="application/vnd.openxmlformats-officedocument.oleObjec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embeddings/oleObject13.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9.bin" ContentType="application/vnd.openxmlformats-officedocument.oleObject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embeddings/oleObject18.bin" ContentType="application/vnd.openxmlformats-officedocument.oleObject"/>
  <Override PartName="/ppt/embeddings/oleObject1.bin" ContentType="application/vnd.openxmlformats-officedocument.oleObject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embeddings/oleObject14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embeddings/oleObject21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embeddings/oleObject15.bin" ContentType="application/vnd.openxmlformats-officedocument.oleObject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embeddings/oleObject11.bin" ContentType="application/vnd.openxmlformats-officedocument.oleObject"/>
  <Override PartName="/ppt/diagrams/data16.xml" ContentType="application/vnd.openxmlformats-officedocument.drawingml.diagramData+xml"/>
  <Override PartName="/ppt/embeddings/oleObject22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embeddings/oleObject3.bin" ContentType="application/vnd.openxmlformats-officedocument.oleObject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  <Override PartName="/ppt/embeddings/oleObject16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4"/>
  </p:notesMasterIdLst>
  <p:sldIdLst>
    <p:sldId id="256" r:id="rId2"/>
    <p:sldId id="332" r:id="rId3"/>
    <p:sldId id="333" r:id="rId4"/>
    <p:sldId id="402" r:id="rId5"/>
    <p:sldId id="327" r:id="rId6"/>
    <p:sldId id="328" r:id="rId7"/>
    <p:sldId id="329" r:id="rId8"/>
    <p:sldId id="330" r:id="rId9"/>
    <p:sldId id="331" r:id="rId10"/>
    <p:sldId id="335" r:id="rId11"/>
    <p:sldId id="336" r:id="rId12"/>
    <p:sldId id="338" r:id="rId13"/>
    <p:sldId id="339" r:id="rId14"/>
    <p:sldId id="337" r:id="rId15"/>
    <p:sldId id="348" r:id="rId16"/>
    <p:sldId id="347" r:id="rId17"/>
    <p:sldId id="349" r:id="rId18"/>
    <p:sldId id="353" r:id="rId19"/>
    <p:sldId id="354" r:id="rId20"/>
    <p:sldId id="352" r:id="rId21"/>
    <p:sldId id="355" r:id="rId22"/>
    <p:sldId id="356" r:id="rId23"/>
    <p:sldId id="357" r:id="rId24"/>
    <p:sldId id="403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9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378" r:id="rId44"/>
    <p:sldId id="379" r:id="rId45"/>
    <p:sldId id="380" r:id="rId46"/>
    <p:sldId id="386" r:id="rId47"/>
    <p:sldId id="387" r:id="rId48"/>
    <p:sldId id="388" r:id="rId49"/>
    <p:sldId id="389" r:id="rId50"/>
    <p:sldId id="390" r:id="rId51"/>
    <p:sldId id="320" r:id="rId52"/>
    <p:sldId id="391" r:id="rId5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FF"/>
    <a:srgbClr val="FFFF66"/>
    <a:srgbClr val="66FF66"/>
    <a:srgbClr val="CC0066"/>
    <a:srgbClr val="C28FC3"/>
    <a:srgbClr val="CCFF33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9" autoAdjust="0"/>
    <p:restoredTop sz="92956" autoAdjust="0"/>
  </p:normalViewPr>
  <p:slideViewPr>
    <p:cSldViewPr snapToObjects="1">
      <p:cViewPr varScale="1">
        <p:scale>
          <a:sx n="71" d="100"/>
          <a:sy n="71" d="100"/>
        </p:scale>
        <p:origin x="-10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A145D-167D-4B90-B47C-89DE7719D16A}" type="doc">
      <dgm:prSet loTypeId="urn:microsoft.com/office/officeart/2005/8/layout/hProcess7" loCatId="process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C54525-E794-4C86-B51A-C28D4CF9E9C9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642D540-D6DB-44B0-BF52-96DE22343E28}" type="parTrans" cxnId="{40ACC6A1-CAE8-4BF2-B8EB-74BF5450FACD}">
      <dgm:prSet/>
      <dgm:spPr/>
      <dgm:t>
        <a:bodyPr/>
        <a:lstStyle/>
        <a:p>
          <a:endParaRPr lang="ru-RU"/>
        </a:p>
      </dgm:t>
    </dgm:pt>
    <dgm:pt modelId="{C5C8EE71-15DA-4FAE-B5E0-63EEAB45B35D}" type="sibTrans" cxnId="{40ACC6A1-CAE8-4BF2-B8EB-74BF5450FACD}">
      <dgm:prSet/>
      <dgm:spPr/>
      <dgm:t>
        <a:bodyPr/>
        <a:lstStyle/>
        <a:p>
          <a:endParaRPr lang="ru-RU"/>
        </a:p>
      </dgm:t>
    </dgm:pt>
    <dgm:pt modelId="{C4A5963B-02AB-4F38-B655-037DD8BAD80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Акциз</a:t>
          </a:r>
          <a:r>
            <a:rPr lang="ru-RU" sz="1600" i="1" dirty="0" smtClean="0">
              <a:solidFill>
                <a:schemeClr val="tx1"/>
              </a:solidFill>
            </a:rPr>
            <a:t> – один из видов налога, представляющий не связанный с получением дохода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</a:t>
          </a:r>
          <a:r>
            <a:rPr lang="ru-RU" sz="1600" i="1" dirty="0" err="1" smtClean="0">
              <a:solidFill>
                <a:schemeClr val="tx1"/>
              </a:solidFill>
            </a:rPr>
            <a:t>вино-водочные</a:t>
          </a:r>
          <a:r>
            <a:rPr lang="ru-RU" sz="1600" i="1" dirty="0" smtClean="0">
              <a:solidFill>
                <a:schemeClr val="tx1"/>
              </a:solidFill>
            </a:rPr>
            <a:t> изделия, пиво, табачные изделия, деликатесы, предметы роскоши, автомобили, нефтепродукты.  Плательщиками акциза являются потребители, приобретающие товары, которые облагаются акцизным сбором.</a:t>
          </a:r>
          <a:endParaRPr lang="ru-RU" sz="1600" i="1" dirty="0">
            <a:solidFill>
              <a:schemeClr val="tx1"/>
            </a:solidFill>
          </a:endParaRPr>
        </a:p>
      </dgm:t>
    </dgm:pt>
    <dgm:pt modelId="{5B1915C0-94EE-4ED8-B73F-F7616E2E5D7B}" type="sibTrans" cxnId="{877881D1-F49C-45A1-8DA9-43A2DDE6CB5B}">
      <dgm:prSet/>
      <dgm:spPr/>
      <dgm:t>
        <a:bodyPr/>
        <a:lstStyle/>
        <a:p>
          <a:endParaRPr lang="ru-RU"/>
        </a:p>
      </dgm:t>
    </dgm:pt>
    <dgm:pt modelId="{CBFA0F10-99EB-4213-85D5-EE88ACD0F621}" type="parTrans" cxnId="{877881D1-F49C-45A1-8DA9-43A2DDE6CB5B}">
      <dgm:prSet/>
      <dgm:spPr/>
      <dgm:t>
        <a:bodyPr/>
        <a:lstStyle/>
        <a:p>
          <a:endParaRPr lang="ru-RU"/>
        </a:p>
      </dgm:t>
    </dgm:pt>
    <dgm:pt modelId="{0DEE004D-D5C1-4A76-A011-82DCCBC47E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i="1" dirty="0"/>
        </a:p>
      </dgm:t>
    </dgm:pt>
    <dgm:pt modelId="{137EFE4C-302B-4BA5-9EC3-5A642EB1DA32}" type="parTrans" cxnId="{DE0A4BA4-E902-4077-B9F3-37B37AD2CDD5}">
      <dgm:prSet/>
      <dgm:spPr/>
      <dgm:t>
        <a:bodyPr/>
        <a:lstStyle/>
        <a:p>
          <a:endParaRPr lang="ru-RU"/>
        </a:p>
      </dgm:t>
    </dgm:pt>
    <dgm:pt modelId="{20F85845-B3BA-4C96-8820-4B56D1256D22}" type="sibTrans" cxnId="{DE0A4BA4-E902-4077-B9F3-37B37AD2CDD5}">
      <dgm:prSet/>
      <dgm:spPr/>
      <dgm:t>
        <a:bodyPr/>
        <a:lstStyle/>
        <a:p>
          <a:endParaRPr lang="ru-RU"/>
        </a:p>
      </dgm:t>
    </dgm:pt>
    <dgm:pt modelId="{01F17DEE-883A-422D-887E-680C8CBE0C58}" type="pres">
      <dgm:prSet presAssocID="{8D8A145D-167D-4B90-B47C-89DE7719D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143A8-427D-4EE1-A67B-A0A627A04938}" type="pres">
      <dgm:prSet presAssocID="{3FC54525-E794-4C86-B51A-C28D4CF9E9C9}" presName="compositeNode" presStyleCnt="0">
        <dgm:presLayoutVars>
          <dgm:bulletEnabled val="1"/>
        </dgm:presLayoutVars>
      </dgm:prSet>
      <dgm:spPr/>
    </dgm:pt>
    <dgm:pt modelId="{68D83612-560B-4123-8F08-59F3BB1D9885}" type="pres">
      <dgm:prSet presAssocID="{3FC54525-E794-4C86-B51A-C28D4CF9E9C9}" presName="bgRect" presStyleLbl="node1" presStyleIdx="0" presStyleCnt="1" custScaleX="127322" custLinFactNeighborX="165" custLinFactNeighborY="-3333"/>
      <dgm:spPr/>
      <dgm:t>
        <a:bodyPr/>
        <a:lstStyle/>
        <a:p>
          <a:endParaRPr lang="ru-RU"/>
        </a:p>
      </dgm:t>
    </dgm:pt>
    <dgm:pt modelId="{5E3E7AE8-98CB-45CC-844A-E7446FCF7F37}" type="pres">
      <dgm:prSet presAssocID="{3FC54525-E794-4C86-B51A-C28D4CF9E9C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A8D4-EF12-43B3-8165-897368FDC5F9}" type="pres">
      <dgm:prSet presAssocID="{3FC54525-E794-4C86-B51A-C28D4CF9E9C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ACC6A1-CAE8-4BF2-B8EB-74BF5450FACD}" srcId="{8D8A145D-167D-4B90-B47C-89DE7719D16A}" destId="{3FC54525-E794-4C86-B51A-C28D4CF9E9C9}" srcOrd="0" destOrd="0" parTransId="{C642D540-D6DB-44B0-BF52-96DE22343E28}" sibTransId="{C5C8EE71-15DA-4FAE-B5E0-63EEAB45B35D}"/>
    <dgm:cxn modelId="{04E373CA-27DC-4E07-9DF2-0E0530D529BE}" type="presOf" srcId="{3FC54525-E794-4C86-B51A-C28D4CF9E9C9}" destId="{68D83612-560B-4123-8F08-59F3BB1D9885}" srcOrd="0" destOrd="0" presId="urn:microsoft.com/office/officeart/2005/8/layout/hProcess7"/>
    <dgm:cxn modelId="{877881D1-F49C-45A1-8DA9-43A2DDE6CB5B}" srcId="{3FC54525-E794-4C86-B51A-C28D4CF9E9C9}" destId="{C4A5963B-02AB-4F38-B655-037DD8BAD801}" srcOrd="0" destOrd="0" parTransId="{CBFA0F10-99EB-4213-85D5-EE88ACD0F621}" sibTransId="{5B1915C0-94EE-4ED8-B73F-F7616E2E5D7B}"/>
    <dgm:cxn modelId="{DE0A4BA4-E902-4077-B9F3-37B37AD2CDD5}" srcId="{3FC54525-E794-4C86-B51A-C28D4CF9E9C9}" destId="{0DEE004D-D5C1-4A76-A011-82DCCBC47EF9}" srcOrd="1" destOrd="0" parTransId="{137EFE4C-302B-4BA5-9EC3-5A642EB1DA32}" sibTransId="{20F85845-B3BA-4C96-8820-4B56D1256D22}"/>
    <dgm:cxn modelId="{6A25AB06-1DE3-4C0B-BD1C-095A1DE7FE48}" type="presOf" srcId="{C4A5963B-02AB-4F38-B655-037DD8BAD801}" destId="{2693A8D4-EF12-43B3-8165-897368FDC5F9}" srcOrd="0" destOrd="0" presId="urn:microsoft.com/office/officeart/2005/8/layout/hProcess7"/>
    <dgm:cxn modelId="{4A69C13C-7264-4915-B772-184E1F019F9B}" type="presOf" srcId="{3FC54525-E794-4C86-B51A-C28D4CF9E9C9}" destId="{5E3E7AE8-98CB-45CC-844A-E7446FCF7F37}" srcOrd="1" destOrd="0" presId="urn:microsoft.com/office/officeart/2005/8/layout/hProcess7"/>
    <dgm:cxn modelId="{F59FC05D-5720-4C04-848E-BFE4B01C376B}" type="presOf" srcId="{8D8A145D-167D-4B90-B47C-89DE7719D16A}" destId="{01F17DEE-883A-422D-887E-680C8CBE0C58}" srcOrd="0" destOrd="0" presId="urn:microsoft.com/office/officeart/2005/8/layout/hProcess7"/>
    <dgm:cxn modelId="{78C6B0F5-718D-48D1-AD61-B306C15EA977}" type="presOf" srcId="{0DEE004D-D5C1-4A76-A011-82DCCBC47EF9}" destId="{2693A8D4-EF12-43B3-8165-897368FDC5F9}" srcOrd="0" destOrd="1" presId="urn:microsoft.com/office/officeart/2005/8/layout/hProcess7"/>
    <dgm:cxn modelId="{B5B51DDA-AEA2-4EA9-9158-BAF630CEF7A1}" type="presParOf" srcId="{01F17DEE-883A-422D-887E-680C8CBE0C58}" destId="{B7D143A8-427D-4EE1-A67B-A0A627A04938}" srcOrd="0" destOrd="0" presId="urn:microsoft.com/office/officeart/2005/8/layout/hProcess7"/>
    <dgm:cxn modelId="{4B95F9E8-B749-429A-A3F9-9A564D96F087}" type="presParOf" srcId="{B7D143A8-427D-4EE1-A67B-A0A627A04938}" destId="{68D83612-560B-4123-8F08-59F3BB1D9885}" srcOrd="0" destOrd="0" presId="urn:microsoft.com/office/officeart/2005/8/layout/hProcess7"/>
    <dgm:cxn modelId="{247F8BFA-E0BA-4DD6-9817-7E81DC32A008}" type="presParOf" srcId="{B7D143A8-427D-4EE1-A67B-A0A627A04938}" destId="{5E3E7AE8-98CB-45CC-844A-E7446FCF7F37}" srcOrd="1" destOrd="0" presId="urn:microsoft.com/office/officeart/2005/8/layout/hProcess7"/>
    <dgm:cxn modelId="{71EC3E83-3781-42DA-9403-BAC3B1038F3B}" type="presParOf" srcId="{B7D143A8-427D-4EE1-A67B-A0A627A04938}" destId="{2693A8D4-EF12-43B3-8165-897368FDC5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2016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830 284,1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300" dirty="0" smtClean="0"/>
            <a:t>44 190,0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736960,7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43474,9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264E43D-92F2-42D4-BFC0-55F4D780437A}" type="presOf" srcId="{C61014FE-1EE1-42A6-8AC3-B3A480F9C591}" destId="{70352F7D-5DE4-4DD6-8680-E30C3F6E6882}" srcOrd="0" destOrd="0" presId="urn:microsoft.com/office/officeart/2005/8/layout/hList9"/>
    <dgm:cxn modelId="{A55AD52F-0F31-4264-AE57-099C1830E605}" type="presOf" srcId="{AEFB4411-274B-435A-88CA-76D5B0CE6F56}" destId="{44EA04DA-C801-4198-A7E2-787A816B8211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C5949005-DD8D-4994-8203-A52C59340C7C}" type="presOf" srcId="{A51E4BCA-D434-46B6-B657-E4612C7DB7C8}" destId="{A17FDF3A-100F-43E5-B1C1-4FB1D5809BF2}" srcOrd="1" destOrd="0" presId="urn:microsoft.com/office/officeart/2005/8/layout/hList9"/>
    <dgm:cxn modelId="{9D4E1471-EB5B-496C-AB56-2C4AB3757B52}" type="presOf" srcId="{60761C64-E9F9-485D-AD98-2CAF64D71FA9}" destId="{9A8441F5-32C4-4091-8912-B5F2A658F3DE}" srcOrd="1" destOrd="0" presId="urn:microsoft.com/office/officeart/2005/8/layout/hList9"/>
    <dgm:cxn modelId="{F17A451E-958B-4737-A56D-B338719B866C}" type="presOf" srcId="{05796363-86AF-4D0F-86BB-94F8D4F9417D}" destId="{0CE59325-F93D-4E72-ADBA-048CA41E3EFF}" srcOrd="0" destOrd="0" presId="urn:microsoft.com/office/officeart/2005/8/layout/hList9"/>
    <dgm:cxn modelId="{0A3BAD5C-7222-4516-BBC8-358B27451B1A}" type="presOf" srcId="{A51E4BCA-D434-46B6-B657-E4612C7DB7C8}" destId="{9180D4E4-E8B0-4905-A9EC-68628C40C3D3}" srcOrd="0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E9E4EB56-DB62-4EDB-BB57-BCE0E28147C5}" type="presOf" srcId="{60761C64-E9F9-485D-AD98-2CAF64D71FA9}" destId="{2C110DEC-00BE-42AB-A172-6C6BE02FB071}" srcOrd="0" destOrd="0" presId="urn:microsoft.com/office/officeart/2005/8/layout/hList9"/>
    <dgm:cxn modelId="{14EB626A-2AF3-4095-A047-257F8663BF8F}" type="presOf" srcId="{D46FEC71-A6A8-4AC4-B09C-21B934F2A892}" destId="{2A853886-9F2E-41CE-A8C4-D6AA97D56830}" srcOrd="0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C8A3C0FA-B255-402A-9A88-CB7149300F0C}" type="presOf" srcId="{331991E0-D34F-4E51-8114-D98DBA2BEB04}" destId="{BB9E84D8-7A76-485E-8F63-29A60969E85C}" srcOrd="1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7233DFDF-E416-405E-86C6-37645CD776C8}" type="presOf" srcId="{331991E0-D34F-4E51-8114-D98DBA2BEB04}" destId="{9F7FE010-277B-4248-95CF-9CCDB57111B3}" srcOrd="0" destOrd="0" presId="urn:microsoft.com/office/officeart/2005/8/layout/hList9"/>
    <dgm:cxn modelId="{165B45DF-295C-4912-BC10-76CD64F32BEF}" type="presOf" srcId="{AEFB4411-274B-435A-88CA-76D5B0CE6F56}" destId="{F06559AC-DA69-410A-90D1-CB6CCC8E1524}" srcOrd="1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92E80801-6574-4799-B6CD-8558078B5BB2}" type="presParOf" srcId="{0CE59325-F93D-4E72-ADBA-048CA41E3EFF}" destId="{A332FAD2-549E-49E3-BF8A-CDC08FF21A49}" srcOrd="0" destOrd="0" presId="urn:microsoft.com/office/officeart/2005/8/layout/hList9"/>
    <dgm:cxn modelId="{B89381B4-879F-42D4-9CB9-216A8F91DFB7}" type="presParOf" srcId="{0CE59325-F93D-4E72-ADBA-048CA41E3EFF}" destId="{C7985CD3-0A61-4BAD-956D-AFBF86DB46CF}" srcOrd="1" destOrd="0" presId="urn:microsoft.com/office/officeart/2005/8/layout/hList9"/>
    <dgm:cxn modelId="{E329A9D3-085C-4431-96B7-58953915163C}" type="presParOf" srcId="{C7985CD3-0A61-4BAD-956D-AFBF86DB46CF}" destId="{3B98EB07-5216-42FB-99F8-4C62054B7CBF}" srcOrd="0" destOrd="0" presId="urn:microsoft.com/office/officeart/2005/8/layout/hList9"/>
    <dgm:cxn modelId="{16A0C089-0605-46A0-9E4B-06B5604460B0}" type="presParOf" srcId="{C7985CD3-0A61-4BAD-956D-AFBF86DB46CF}" destId="{264797F5-7FA9-40FE-A962-2F5C11A1D98C}" srcOrd="1" destOrd="0" presId="urn:microsoft.com/office/officeart/2005/8/layout/hList9"/>
    <dgm:cxn modelId="{05834016-7E7D-4D92-A253-AAA8AF02669D}" type="presParOf" srcId="{264797F5-7FA9-40FE-A962-2F5C11A1D98C}" destId="{2C110DEC-00BE-42AB-A172-6C6BE02FB071}" srcOrd="0" destOrd="0" presId="urn:microsoft.com/office/officeart/2005/8/layout/hList9"/>
    <dgm:cxn modelId="{0E135B32-B29A-4914-A145-B2A7652A0805}" type="presParOf" srcId="{264797F5-7FA9-40FE-A962-2F5C11A1D98C}" destId="{9A8441F5-32C4-4091-8912-B5F2A658F3DE}" srcOrd="1" destOrd="0" presId="urn:microsoft.com/office/officeart/2005/8/layout/hList9"/>
    <dgm:cxn modelId="{11337F89-C546-40FE-95BE-08DC9D5C324A}" type="presParOf" srcId="{C7985CD3-0A61-4BAD-956D-AFBF86DB46CF}" destId="{031DA43A-83E4-4BDD-B73F-F2DFEF4BE7C2}" srcOrd="2" destOrd="0" presId="urn:microsoft.com/office/officeart/2005/8/layout/hList9"/>
    <dgm:cxn modelId="{3EB78D7B-1245-4037-B6A0-327DCAE3B688}" type="presParOf" srcId="{031DA43A-83E4-4BDD-B73F-F2DFEF4BE7C2}" destId="{9180D4E4-E8B0-4905-A9EC-68628C40C3D3}" srcOrd="0" destOrd="0" presId="urn:microsoft.com/office/officeart/2005/8/layout/hList9"/>
    <dgm:cxn modelId="{9CB57782-D6FE-4114-A06D-6002E1466B10}" type="presParOf" srcId="{031DA43A-83E4-4BDD-B73F-F2DFEF4BE7C2}" destId="{A17FDF3A-100F-43E5-B1C1-4FB1D5809BF2}" srcOrd="1" destOrd="0" presId="urn:microsoft.com/office/officeart/2005/8/layout/hList9"/>
    <dgm:cxn modelId="{B2657BC2-3E95-4BC2-81FF-C31DD5DB4EEF}" type="presParOf" srcId="{0CE59325-F93D-4E72-ADBA-048CA41E3EFF}" destId="{FC60CA34-C149-4A55-B9FA-C718D4FCAB77}" srcOrd="2" destOrd="0" presId="urn:microsoft.com/office/officeart/2005/8/layout/hList9"/>
    <dgm:cxn modelId="{53045275-1E54-4AEC-BF94-4FC9B556B0DF}" type="presParOf" srcId="{0CE59325-F93D-4E72-ADBA-048CA41E3EFF}" destId="{2A853886-9F2E-41CE-A8C4-D6AA97D56830}" srcOrd="3" destOrd="0" presId="urn:microsoft.com/office/officeart/2005/8/layout/hList9"/>
    <dgm:cxn modelId="{482AC742-821F-4374-8582-0751A592A4A2}" type="presParOf" srcId="{0CE59325-F93D-4E72-ADBA-048CA41E3EFF}" destId="{3C92AF9F-D48E-4B2D-A881-E4DCB6B89585}" srcOrd="4" destOrd="0" presId="urn:microsoft.com/office/officeart/2005/8/layout/hList9"/>
    <dgm:cxn modelId="{2C18DD11-D2EB-4300-846A-D119BC0401C0}" type="presParOf" srcId="{0CE59325-F93D-4E72-ADBA-048CA41E3EFF}" destId="{F86E8C52-D149-419A-B625-F5D22BD16397}" srcOrd="5" destOrd="0" presId="urn:microsoft.com/office/officeart/2005/8/layout/hList9"/>
    <dgm:cxn modelId="{6FE1C521-D64E-4BA1-AFFA-966583B8683A}" type="presParOf" srcId="{0CE59325-F93D-4E72-ADBA-048CA41E3EFF}" destId="{A13552B0-E947-4C8F-B402-DC57A5D70427}" srcOrd="6" destOrd="0" presId="urn:microsoft.com/office/officeart/2005/8/layout/hList9"/>
    <dgm:cxn modelId="{73AC58C7-A579-469D-B81C-D908D7B53A14}" type="presParOf" srcId="{A13552B0-E947-4C8F-B402-DC57A5D70427}" destId="{2BBD521E-F508-4C6E-86CB-C66D5C6489AF}" srcOrd="0" destOrd="0" presId="urn:microsoft.com/office/officeart/2005/8/layout/hList9"/>
    <dgm:cxn modelId="{6D09E3C6-372C-4175-853A-9A8293533E06}" type="presParOf" srcId="{A13552B0-E947-4C8F-B402-DC57A5D70427}" destId="{935E4104-3DBE-4C01-A52E-793DAB3ABBFE}" srcOrd="1" destOrd="0" presId="urn:microsoft.com/office/officeart/2005/8/layout/hList9"/>
    <dgm:cxn modelId="{9D20F466-EFE9-4151-B62E-1893B1DDC0B4}" type="presParOf" srcId="{935E4104-3DBE-4C01-A52E-793DAB3ABBFE}" destId="{9F7FE010-277B-4248-95CF-9CCDB57111B3}" srcOrd="0" destOrd="0" presId="urn:microsoft.com/office/officeart/2005/8/layout/hList9"/>
    <dgm:cxn modelId="{0EBCB391-C82F-4B41-8633-5C4DB6D3302C}" type="presParOf" srcId="{935E4104-3DBE-4C01-A52E-793DAB3ABBFE}" destId="{BB9E84D8-7A76-485E-8F63-29A60969E85C}" srcOrd="1" destOrd="0" presId="urn:microsoft.com/office/officeart/2005/8/layout/hList9"/>
    <dgm:cxn modelId="{39EF3EC4-8452-43F4-B1A7-743BBFAB8E3A}" type="presParOf" srcId="{A13552B0-E947-4C8F-B402-DC57A5D70427}" destId="{CF6EAE7E-9F26-47B9-921C-1307304EFBDA}" srcOrd="2" destOrd="0" presId="urn:microsoft.com/office/officeart/2005/8/layout/hList9"/>
    <dgm:cxn modelId="{AB04152A-4CC6-4F32-8C82-BFB2F8B8F462}" type="presParOf" srcId="{CF6EAE7E-9F26-47B9-921C-1307304EFBDA}" destId="{44EA04DA-C801-4198-A7E2-787A816B8211}" srcOrd="0" destOrd="0" presId="urn:microsoft.com/office/officeart/2005/8/layout/hList9"/>
    <dgm:cxn modelId="{D8A2494F-7BAA-4445-800F-4AFA8B866015}" type="presParOf" srcId="{CF6EAE7E-9F26-47B9-921C-1307304EFBDA}" destId="{F06559AC-DA69-410A-90D1-CB6CCC8E1524}" srcOrd="1" destOrd="0" presId="urn:microsoft.com/office/officeart/2005/8/layout/hList9"/>
    <dgm:cxn modelId="{7344B4D1-C12F-4C6B-8A51-73F5D9A87C1F}" type="presParOf" srcId="{0CE59325-F93D-4E72-ADBA-048CA41E3EFF}" destId="{06DE3E56-10C7-4809-9520-DE0234486E2C}" srcOrd="7" destOrd="0" presId="urn:microsoft.com/office/officeart/2005/8/layout/hList9"/>
    <dgm:cxn modelId="{520877DD-A6F8-4B92-9376-38D38EC1F3BC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796363-86AF-4D0F-86BB-94F8D4F9417D}" type="doc">
      <dgm:prSet loTypeId="urn:microsoft.com/office/officeart/2005/8/layout/hList9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D46FEC71-A6A8-4AC4-B09C-21B934F2A892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EFB3F0D0-EF85-4BB5-8E58-39468C6F803C}" type="parTrans" cxnId="{625C1942-FB84-4D78-83FB-6BD9D54BD25A}">
      <dgm:prSet/>
      <dgm:spPr/>
      <dgm:t>
        <a:bodyPr/>
        <a:lstStyle/>
        <a:p>
          <a:endParaRPr lang="ru-RU"/>
        </a:p>
      </dgm:t>
    </dgm:pt>
    <dgm:pt modelId="{24E7A329-1232-452F-BD76-FBBD2D3BC07A}" type="sibTrans" cxnId="{625C1942-FB84-4D78-83FB-6BD9D54BD25A}">
      <dgm:prSet/>
      <dgm:spPr/>
      <dgm:t>
        <a:bodyPr/>
        <a:lstStyle/>
        <a:p>
          <a:endParaRPr lang="ru-RU"/>
        </a:p>
      </dgm:t>
    </dgm:pt>
    <dgm:pt modelId="{60761C64-E9F9-485D-AD98-2CAF64D71FA9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758426,0</a:t>
          </a:r>
          <a:endParaRPr lang="ru-RU" dirty="0"/>
        </a:p>
      </dgm:t>
    </dgm:pt>
    <dgm:pt modelId="{6E6FA1F2-6AC0-4D43-A299-0162656783DC}" type="parTrans" cxnId="{16EAA4B3-6F0F-4A76-B885-6BBA8C1576A6}">
      <dgm:prSet/>
      <dgm:spPr/>
      <dgm:t>
        <a:bodyPr/>
        <a:lstStyle/>
        <a:p>
          <a:endParaRPr lang="ru-RU"/>
        </a:p>
      </dgm:t>
    </dgm:pt>
    <dgm:pt modelId="{988E8F84-4B36-4FBB-B425-BEBBD129B081}" type="sibTrans" cxnId="{16EAA4B3-6F0F-4A76-B885-6BBA8C1576A6}">
      <dgm:prSet/>
      <dgm:spPr/>
      <dgm:t>
        <a:bodyPr/>
        <a:lstStyle/>
        <a:p>
          <a:endParaRPr lang="ru-RU"/>
        </a:p>
      </dgm:t>
    </dgm:pt>
    <dgm:pt modelId="{A51E4BCA-D434-46B6-B657-E4612C7DB7C8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 extrusionH="76200">
          <a:extrusionClr>
            <a:schemeClr val="bg1">
              <a:lumMod val="85000"/>
            </a:schemeClr>
          </a:extrusionClr>
        </a:sp3d>
      </dgm:spPr>
      <dgm:t>
        <a:bodyPr/>
        <a:lstStyle/>
        <a:p>
          <a:r>
            <a:rPr lang="ru-RU" dirty="0" smtClean="0"/>
            <a:t>41713,8</a:t>
          </a:r>
        </a:p>
      </dgm:t>
    </dgm:pt>
    <dgm:pt modelId="{9F94010C-4814-4288-8409-1154478BBC8B}" type="parTrans" cxnId="{9381B8F5-433A-402C-B398-B24C0CC89A9E}">
      <dgm:prSet/>
      <dgm:spPr/>
      <dgm:t>
        <a:bodyPr/>
        <a:lstStyle/>
        <a:p>
          <a:endParaRPr lang="ru-RU"/>
        </a:p>
      </dgm:t>
    </dgm:pt>
    <dgm:pt modelId="{C847F917-9BE1-427F-A96D-5C1FD9A44205}" type="sibTrans" cxnId="{9381B8F5-433A-402C-B398-B24C0CC89A9E}">
      <dgm:prSet/>
      <dgm:spPr/>
      <dgm:t>
        <a:bodyPr/>
        <a:lstStyle/>
        <a:p>
          <a:endParaRPr lang="ru-RU"/>
        </a:p>
      </dgm:t>
    </dgm:pt>
    <dgm:pt modelId="{C61014FE-1EE1-42A6-8AC3-B3A480F9C591}">
      <dgm:prSet phldrT="[Текст]"/>
      <dgm:spPr/>
      <dgm:t>
        <a:bodyPr/>
        <a:lstStyle/>
        <a:p>
          <a:r>
            <a:rPr lang="ru-RU" dirty="0" smtClean="0"/>
            <a:t>2019</a:t>
          </a:r>
          <a:endParaRPr lang="ru-RU" dirty="0"/>
        </a:p>
      </dgm:t>
    </dgm:pt>
    <dgm:pt modelId="{220F6E98-5B7F-4666-BC81-7D3853BDA8B1}" type="parTrans" cxnId="{71612824-FF6E-43B5-A2EB-98E3F871478E}">
      <dgm:prSet/>
      <dgm:spPr/>
      <dgm:t>
        <a:bodyPr/>
        <a:lstStyle/>
        <a:p>
          <a:endParaRPr lang="ru-RU"/>
        </a:p>
      </dgm:t>
    </dgm:pt>
    <dgm:pt modelId="{CA600343-42AF-48D7-9262-99C49BB52394}" type="sibTrans" cxnId="{71612824-FF6E-43B5-A2EB-98E3F871478E}">
      <dgm:prSet/>
      <dgm:spPr/>
      <dgm:t>
        <a:bodyPr/>
        <a:lstStyle/>
        <a:p>
          <a:endParaRPr lang="ru-RU"/>
        </a:p>
      </dgm:t>
    </dgm:pt>
    <dgm:pt modelId="{331991E0-D34F-4E51-8114-D98DBA2BEB04}">
      <dgm:prSet phldrT="[Текст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dirty="0" smtClean="0"/>
            <a:t>776212,5</a:t>
          </a:r>
          <a:endParaRPr lang="ru-RU" dirty="0"/>
        </a:p>
      </dgm:t>
    </dgm:pt>
    <dgm:pt modelId="{4859C3C8-9617-4042-90F3-FB86F9E00FA7}" type="parTrans" cxnId="{997B86BE-BDC8-4664-B122-B4A3FFA7DB0C}">
      <dgm:prSet/>
      <dgm:spPr/>
      <dgm:t>
        <a:bodyPr/>
        <a:lstStyle/>
        <a:p>
          <a:endParaRPr lang="ru-RU"/>
        </a:p>
      </dgm:t>
    </dgm:pt>
    <dgm:pt modelId="{F523D223-CAAF-49C1-8F93-202FF319AB83}" type="sibTrans" cxnId="{997B86BE-BDC8-4664-B122-B4A3FFA7DB0C}">
      <dgm:prSet/>
      <dgm:spPr/>
      <dgm:t>
        <a:bodyPr/>
        <a:lstStyle/>
        <a:p>
          <a:endParaRPr lang="ru-RU"/>
        </a:p>
      </dgm:t>
    </dgm:pt>
    <dgm:pt modelId="{AEFB4411-274B-435A-88CA-76D5B0CE6F56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42917,5</a:t>
          </a:r>
          <a:endParaRPr lang="ru-RU" dirty="0"/>
        </a:p>
      </dgm:t>
    </dgm:pt>
    <dgm:pt modelId="{1D69BED1-4D63-48BB-B83F-F3F377450C46}" type="parTrans" cxnId="{D1B9855F-0BBB-4846-99ED-E397BFA9C74C}">
      <dgm:prSet/>
      <dgm:spPr/>
      <dgm:t>
        <a:bodyPr/>
        <a:lstStyle/>
        <a:p>
          <a:endParaRPr lang="ru-RU"/>
        </a:p>
      </dgm:t>
    </dgm:pt>
    <dgm:pt modelId="{58D49BCE-81B4-4368-874A-468E2762BDC1}" type="sibTrans" cxnId="{D1B9855F-0BBB-4846-99ED-E397BFA9C74C}">
      <dgm:prSet/>
      <dgm:spPr/>
      <dgm:t>
        <a:bodyPr/>
        <a:lstStyle/>
        <a:p>
          <a:endParaRPr lang="ru-RU"/>
        </a:p>
      </dgm:t>
    </dgm:pt>
    <dgm:pt modelId="{0CE59325-F93D-4E72-ADBA-048CA41E3EFF}" type="pres">
      <dgm:prSet presAssocID="{05796363-86AF-4D0F-86BB-94F8D4F9417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332FAD2-549E-49E3-BF8A-CDC08FF21A49}" type="pres">
      <dgm:prSet presAssocID="{D46FEC71-A6A8-4AC4-B09C-21B934F2A892}" presName="posSpace" presStyleCnt="0"/>
      <dgm:spPr/>
    </dgm:pt>
    <dgm:pt modelId="{C7985CD3-0A61-4BAD-956D-AFBF86DB46CF}" type="pres">
      <dgm:prSet presAssocID="{D46FEC71-A6A8-4AC4-B09C-21B934F2A892}" presName="vertFlow" presStyleCnt="0"/>
      <dgm:spPr/>
    </dgm:pt>
    <dgm:pt modelId="{3B98EB07-5216-42FB-99F8-4C62054B7CBF}" type="pres">
      <dgm:prSet presAssocID="{D46FEC71-A6A8-4AC4-B09C-21B934F2A892}" presName="topSpace" presStyleCnt="0"/>
      <dgm:spPr/>
    </dgm:pt>
    <dgm:pt modelId="{264797F5-7FA9-40FE-A962-2F5C11A1D98C}" type="pres">
      <dgm:prSet presAssocID="{D46FEC71-A6A8-4AC4-B09C-21B934F2A892}" presName="firstComp" presStyleCnt="0"/>
      <dgm:spPr/>
    </dgm:pt>
    <dgm:pt modelId="{2C110DEC-00BE-42AB-A172-6C6BE02FB071}" type="pres">
      <dgm:prSet presAssocID="{D46FEC71-A6A8-4AC4-B09C-21B934F2A892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9A8441F5-32C4-4091-8912-B5F2A658F3DE}" type="pres">
      <dgm:prSet presAssocID="{D46FEC71-A6A8-4AC4-B09C-21B934F2A89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DA43A-83E4-4BDD-B73F-F2DFEF4BE7C2}" type="pres">
      <dgm:prSet presAssocID="{A51E4BCA-D434-46B6-B657-E4612C7DB7C8}" presName="comp" presStyleCnt="0"/>
      <dgm:spPr/>
    </dgm:pt>
    <dgm:pt modelId="{9180D4E4-E8B0-4905-A9EC-68628C40C3D3}" type="pres">
      <dgm:prSet presAssocID="{A51E4BCA-D434-46B6-B657-E4612C7DB7C8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A17FDF3A-100F-43E5-B1C1-4FB1D5809BF2}" type="pres">
      <dgm:prSet presAssocID="{A51E4BCA-D434-46B6-B657-E4612C7DB7C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0CA34-C149-4A55-B9FA-C718D4FCAB77}" type="pres">
      <dgm:prSet presAssocID="{D46FEC71-A6A8-4AC4-B09C-21B934F2A892}" presName="negSpace" presStyleCnt="0"/>
      <dgm:spPr/>
    </dgm:pt>
    <dgm:pt modelId="{2A853886-9F2E-41CE-A8C4-D6AA97D56830}" type="pres">
      <dgm:prSet presAssocID="{D46FEC71-A6A8-4AC4-B09C-21B934F2A892}" presName="circle" presStyleLbl="node1" presStyleIdx="0" presStyleCnt="2"/>
      <dgm:spPr/>
      <dgm:t>
        <a:bodyPr/>
        <a:lstStyle/>
        <a:p>
          <a:endParaRPr lang="ru-RU"/>
        </a:p>
      </dgm:t>
    </dgm:pt>
    <dgm:pt modelId="{3C92AF9F-D48E-4B2D-A881-E4DCB6B89585}" type="pres">
      <dgm:prSet presAssocID="{24E7A329-1232-452F-BD76-FBBD2D3BC07A}" presName="transSpace" presStyleCnt="0"/>
      <dgm:spPr/>
    </dgm:pt>
    <dgm:pt modelId="{F86E8C52-D149-419A-B625-F5D22BD16397}" type="pres">
      <dgm:prSet presAssocID="{C61014FE-1EE1-42A6-8AC3-B3A480F9C591}" presName="posSpace" presStyleCnt="0"/>
      <dgm:spPr/>
    </dgm:pt>
    <dgm:pt modelId="{A13552B0-E947-4C8F-B402-DC57A5D70427}" type="pres">
      <dgm:prSet presAssocID="{C61014FE-1EE1-42A6-8AC3-B3A480F9C591}" presName="vertFlow" presStyleCnt="0"/>
      <dgm:spPr/>
    </dgm:pt>
    <dgm:pt modelId="{2BBD521E-F508-4C6E-86CB-C66D5C6489AF}" type="pres">
      <dgm:prSet presAssocID="{C61014FE-1EE1-42A6-8AC3-B3A480F9C591}" presName="topSpace" presStyleCnt="0"/>
      <dgm:spPr/>
    </dgm:pt>
    <dgm:pt modelId="{935E4104-3DBE-4C01-A52E-793DAB3ABBFE}" type="pres">
      <dgm:prSet presAssocID="{C61014FE-1EE1-42A6-8AC3-B3A480F9C591}" presName="firstComp" presStyleCnt="0"/>
      <dgm:spPr/>
    </dgm:pt>
    <dgm:pt modelId="{9F7FE010-277B-4248-95CF-9CCDB57111B3}" type="pres">
      <dgm:prSet presAssocID="{C61014FE-1EE1-42A6-8AC3-B3A480F9C591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BB9E84D8-7A76-485E-8F63-29A60969E85C}" type="pres">
      <dgm:prSet presAssocID="{C61014FE-1EE1-42A6-8AC3-B3A480F9C591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EAE7E-9F26-47B9-921C-1307304EFBDA}" type="pres">
      <dgm:prSet presAssocID="{AEFB4411-274B-435A-88CA-76D5B0CE6F56}" presName="comp" presStyleCnt="0"/>
      <dgm:spPr/>
    </dgm:pt>
    <dgm:pt modelId="{44EA04DA-C801-4198-A7E2-787A816B8211}" type="pres">
      <dgm:prSet presAssocID="{AEFB4411-274B-435A-88CA-76D5B0CE6F56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F06559AC-DA69-410A-90D1-CB6CCC8E1524}" type="pres">
      <dgm:prSet presAssocID="{AEFB4411-274B-435A-88CA-76D5B0CE6F5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E3E56-10C7-4809-9520-DE0234486E2C}" type="pres">
      <dgm:prSet presAssocID="{C61014FE-1EE1-42A6-8AC3-B3A480F9C591}" presName="negSpace" presStyleCnt="0"/>
      <dgm:spPr/>
    </dgm:pt>
    <dgm:pt modelId="{70352F7D-5DE4-4DD6-8680-E30C3F6E6882}" type="pres">
      <dgm:prSet presAssocID="{C61014FE-1EE1-42A6-8AC3-B3A480F9C591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5D6DD1D-7430-4FE0-8E95-4C1AFFFC87D1}" type="presOf" srcId="{60761C64-E9F9-485D-AD98-2CAF64D71FA9}" destId="{9A8441F5-32C4-4091-8912-B5F2A658F3DE}" srcOrd="1" destOrd="0" presId="urn:microsoft.com/office/officeart/2005/8/layout/hList9"/>
    <dgm:cxn modelId="{10AB545A-568C-4079-B5FA-471BCCBC891D}" type="presOf" srcId="{C61014FE-1EE1-42A6-8AC3-B3A480F9C591}" destId="{70352F7D-5DE4-4DD6-8680-E30C3F6E6882}" srcOrd="0" destOrd="0" presId="urn:microsoft.com/office/officeart/2005/8/layout/hList9"/>
    <dgm:cxn modelId="{0C8957A3-F731-40DD-92BF-711CB2B23701}" type="presOf" srcId="{A51E4BCA-D434-46B6-B657-E4612C7DB7C8}" destId="{9180D4E4-E8B0-4905-A9EC-68628C40C3D3}" srcOrd="0" destOrd="0" presId="urn:microsoft.com/office/officeart/2005/8/layout/hList9"/>
    <dgm:cxn modelId="{997B86BE-BDC8-4664-B122-B4A3FFA7DB0C}" srcId="{C61014FE-1EE1-42A6-8AC3-B3A480F9C591}" destId="{331991E0-D34F-4E51-8114-D98DBA2BEB04}" srcOrd="0" destOrd="0" parTransId="{4859C3C8-9617-4042-90F3-FB86F9E00FA7}" sibTransId="{F523D223-CAAF-49C1-8F93-202FF319AB83}"/>
    <dgm:cxn modelId="{30C6CBF9-F3BE-435E-9150-A12129821152}" type="presOf" srcId="{AEFB4411-274B-435A-88CA-76D5B0CE6F56}" destId="{44EA04DA-C801-4198-A7E2-787A816B8211}" srcOrd="0" destOrd="0" presId="urn:microsoft.com/office/officeart/2005/8/layout/hList9"/>
    <dgm:cxn modelId="{8226B827-42F7-40F3-896F-7099CB02D77B}" type="presOf" srcId="{331991E0-D34F-4E51-8114-D98DBA2BEB04}" destId="{BB9E84D8-7A76-485E-8F63-29A60969E85C}" srcOrd="1" destOrd="0" presId="urn:microsoft.com/office/officeart/2005/8/layout/hList9"/>
    <dgm:cxn modelId="{71612824-FF6E-43B5-A2EB-98E3F871478E}" srcId="{05796363-86AF-4D0F-86BB-94F8D4F9417D}" destId="{C61014FE-1EE1-42A6-8AC3-B3A480F9C591}" srcOrd="1" destOrd="0" parTransId="{220F6E98-5B7F-4666-BC81-7D3853BDA8B1}" sibTransId="{CA600343-42AF-48D7-9262-99C49BB52394}"/>
    <dgm:cxn modelId="{625C1942-FB84-4D78-83FB-6BD9D54BD25A}" srcId="{05796363-86AF-4D0F-86BB-94F8D4F9417D}" destId="{D46FEC71-A6A8-4AC4-B09C-21B934F2A892}" srcOrd="0" destOrd="0" parTransId="{EFB3F0D0-EF85-4BB5-8E58-39468C6F803C}" sibTransId="{24E7A329-1232-452F-BD76-FBBD2D3BC07A}"/>
    <dgm:cxn modelId="{AF03B782-00A2-45D8-B5A4-A60DA7669723}" type="presOf" srcId="{A51E4BCA-D434-46B6-B657-E4612C7DB7C8}" destId="{A17FDF3A-100F-43E5-B1C1-4FB1D5809BF2}" srcOrd="1" destOrd="0" presId="urn:microsoft.com/office/officeart/2005/8/layout/hList9"/>
    <dgm:cxn modelId="{6752DC17-7B23-48FB-B6F9-13834EFF0BD6}" type="presOf" srcId="{05796363-86AF-4D0F-86BB-94F8D4F9417D}" destId="{0CE59325-F93D-4E72-ADBA-048CA41E3EFF}" srcOrd="0" destOrd="0" presId="urn:microsoft.com/office/officeart/2005/8/layout/hList9"/>
    <dgm:cxn modelId="{48FDDC19-B9E5-43C0-9A97-8721332C75B8}" type="presOf" srcId="{60761C64-E9F9-485D-AD98-2CAF64D71FA9}" destId="{2C110DEC-00BE-42AB-A172-6C6BE02FB071}" srcOrd="0" destOrd="0" presId="urn:microsoft.com/office/officeart/2005/8/layout/hList9"/>
    <dgm:cxn modelId="{CB617AF3-9787-4D70-826C-11734D06827A}" type="presOf" srcId="{D46FEC71-A6A8-4AC4-B09C-21B934F2A892}" destId="{2A853886-9F2E-41CE-A8C4-D6AA97D56830}" srcOrd="0" destOrd="0" presId="urn:microsoft.com/office/officeart/2005/8/layout/hList9"/>
    <dgm:cxn modelId="{D1B9855F-0BBB-4846-99ED-E397BFA9C74C}" srcId="{C61014FE-1EE1-42A6-8AC3-B3A480F9C591}" destId="{AEFB4411-274B-435A-88CA-76D5B0CE6F56}" srcOrd="1" destOrd="0" parTransId="{1D69BED1-4D63-48BB-B83F-F3F377450C46}" sibTransId="{58D49BCE-81B4-4368-874A-468E2762BDC1}"/>
    <dgm:cxn modelId="{AA59768D-2DF4-4ED9-914A-1BF35EF43A13}" type="presOf" srcId="{AEFB4411-274B-435A-88CA-76D5B0CE6F56}" destId="{F06559AC-DA69-410A-90D1-CB6CCC8E1524}" srcOrd="1" destOrd="0" presId="urn:microsoft.com/office/officeart/2005/8/layout/hList9"/>
    <dgm:cxn modelId="{16EAA4B3-6F0F-4A76-B885-6BBA8C1576A6}" srcId="{D46FEC71-A6A8-4AC4-B09C-21B934F2A892}" destId="{60761C64-E9F9-485D-AD98-2CAF64D71FA9}" srcOrd="0" destOrd="0" parTransId="{6E6FA1F2-6AC0-4D43-A299-0162656783DC}" sibTransId="{988E8F84-4B36-4FBB-B425-BEBBD129B081}"/>
    <dgm:cxn modelId="{56E3B58F-FE16-43A7-8147-DC3E0061B4B4}" type="presOf" srcId="{331991E0-D34F-4E51-8114-D98DBA2BEB04}" destId="{9F7FE010-277B-4248-95CF-9CCDB57111B3}" srcOrd="0" destOrd="0" presId="urn:microsoft.com/office/officeart/2005/8/layout/hList9"/>
    <dgm:cxn modelId="{9381B8F5-433A-402C-B398-B24C0CC89A9E}" srcId="{D46FEC71-A6A8-4AC4-B09C-21B934F2A892}" destId="{A51E4BCA-D434-46B6-B657-E4612C7DB7C8}" srcOrd="1" destOrd="0" parTransId="{9F94010C-4814-4288-8409-1154478BBC8B}" sibTransId="{C847F917-9BE1-427F-A96D-5C1FD9A44205}"/>
    <dgm:cxn modelId="{36A37667-A7F0-457A-889E-6ECE9DF534C2}" type="presParOf" srcId="{0CE59325-F93D-4E72-ADBA-048CA41E3EFF}" destId="{A332FAD2-549E-49E3-BF8A-CDC08FF21A49}" srcOrd="0" destOrd="0" presId="urn:microsoft.com/office/officeart/2005/8/layout/hList9"/>
    <dgm:cxn modelId="{20BCEC5C-9D12-4E2B-82DD-D34E1DDACBAB}" type="presParOf" srcId="{0CE59325-F93D-4E72-ADBA-048CA41E3EFF}" destId="{C7985CD3-0A61-4BAD-956D-AFBF86DB46CF}" srcOrd="1" destOrd="0" presId="urn:microsoft.com/office/officeart/2005/8/layout/hList9"/>
    <dgm:cxn modelId="{13E89392-3829-4EAE-83D6-E5275A3EF25F}" type="presParOf" srcId="{C7985CD3-0A61-4BAD-956D-AFBF86DB46CF}" destId="{3B98EB07-5216-42FB-99F8-4C62054B7CBF}" srcOrd="0" destOrd="0" presId="urn:microsoft.com/office/officeart/2005/8/layout/hList9"/>
    <dgm:cxn modelId="{848401B4-78E4-4E6A-AAFE-F9AA506AFDBC}" type="presParOf" srcId="{C7985CD3-0A61-4BAD-956D-AFBF86DB46CF}" destId="{264797F5-7FA9-40FE-A962-2F5C11A1D98C}" srcOrd="1" destOrd="0" presId="urn:microsoft.com/office/officeart/2005/8/layout/hList9"/>
    <dgm:cxn modelId="{8EF94EA4-48EA-4B74-99F0-15AA7EC1C2C8}" type="presParOf" srcId="{264797F5-7FA9-40FE-A962-2F5C11A1D98C}" destId="{2C110DEC-00BE-42AB-A172-6C6BE02FB071}" srcOrd="0" destOrd="0" presId="urn:microsoft.com/office/officeart/2005/8/layout/hList9"/>
    <dgm:cxn modelId="{C92D1338-8B3B-4F73-8576-D74053018376}" type="presParOf" srcId="{264797F5-7FA9-40FE-A962-2F5C11A1D98C}" destId="{9A8441F5-32C4-4091-8912-B5F2A658F3DE}" srcOrd="1" destOrd="0" presId="urn:microsoft.com/office/officeart/2005/8/layout/hList9"/>
    <dgm:cxn modelId="{0D5D3982-52AD-438A-A51A-5DDA66F79857}" type="presParOf" srcId="{C7985CD3-0A61-4BAD-956D-AFBF86DB46CF}" destId="{031DA43A-83E4-4BDD-B73F-F2DFEF4BE7C2}" srcOrd="2" destOrd="0" presId="urn:microsoft.com/office/officeart/2005/8/layout/hList9"/>
    <dgm:cxn modelId="{8E906072-899A-46F2-A3E6-680EBA5161F8}" type="presParOf" srcId="{031DA43A-83E4-4BDD-B73F-F2DFEF4BE7C2}" destId="{9180D4E4-E8B0-4905-A9EC-68628C40C3D3}" srcOrd="0" destOrd="0" presId="urn:microsoft.com/office/officeart/2005/8/layout/hList9"/>
    <dgm:cxn modelId="{078F7DE6-3EE1-454B-B9F1-82E55BB5A351}" type="presParOf" srcId="{031DA43A-83E4-4BDD-B73F-F2DFEF4BE7C2}" destId="{A17FDF3A-100F-43E5-B1C1-4FB1D5809BF2}" srcOrd="1" destOrd="0" presId="urn:microsoft.com/office/officeart/2005/8/layout/hList9"/>
    <dgm:cxn modelId="{1279CA9B-B59F-4E1D-A9E5-F2F770C7CB99}" type="presParOf" srcId="{0CE59325-F93D-4E72-ADBA-048CA41E3EFF}" destId="{FC60CA34-C149-4A55-B9FA-C718D4FCAB77}" srcOrd="2" destOrd="0" presId="urn:microsoft.com/office/officeart/2005/8/layout/hList9"/>
    <dgm:cxn modelId="{D4FD336C-0242-49F5-BFE1-8558AA60C593}" type="presParOf" srcId="{0CE59325-F93D-4E72-ADBA-048CA41E3EFF}" destId="{2A853886-9F2E-41CE-A8C4-D6AA97D56830}" srcOrd="3" destOrd="0" presId="urn:microsoft.com/office/officeart/2005/8/layout/hList9"/>
    <dgm:cxn modelId="{3A0A85AD-3A43-4290-9507-458DE8744116}" type="presParOf" srcId="{0CE59325-F93D-4E72-ADBA-048CA41E3EFF}" destId="{3C92AF9F-D48E-4B2D-A881-E4DCB6B89585}" srcOrd="4" destOrd="0" presId="urn:microsoft.com/office/officeart/2005/8/layout/hList9"/>
    <dgm:cxn modelId="{88678DEC-6889-4A19-8C89-2ECCBE16A578}" type="presParOf" srcId="{0CE59325-F93D-4E72-ADBA-048CA41E3EFF}" destId="{F86E8C52-D149-419A-B625-F5D22BD16397}" srcOrd="5" destOrd="0" presId="urn:microsoft.com/office/officeart/2005/8/layout/hList9"/>
    <dgm:cxn modelId="{64D9676F-BF03-4B95-88C5-F58844B79693}" type="presParOf" srcId="{0CE59325-F93D-4E72-ADBA-048CA41E3EFF}" destId="{A13552B0-E947-4C8F-B402-DC57A5D70427}" srcOrd="6" destOrd="0" presId="urn:microsoft.com/office/officeart/2005/8/layout/hList9"/>
    <dgm:cxn modelId="{77E9812E-2B41-4714-AAC7-CC7ED8BDB13C}" type="presParOf" srcId="{A13552B0-E947-4C8F-B402-DC57A5D70427}" destId="{2BBD521E-F508-4C6E-86CB-C66D5C6489AF}" srcOrd="0" destOrd="0" presId="urn:microsoft.com/office/officeart/2005/8/layout/hList9"/>
    <dgm:cxn modelId="{5B343462-F93C-42AF-B8BC-3C91D8F3317C}" type="presParOf" srcId="{A13552B0-E947-4C8F-B402-DC57A5D70427}" destId="{935E4104-3DBE-4C01-A52E-793DAB3ABBFE}" srcOrd="1" destOrd="0" presId="urn:microsoft.com/office/officeart/2005/8/layout/hList9"/>
    <dgm:cxn modelId="{E4599167-C912-40B4-8DD9-1867369B24FA}" type="presParOf" srcId="{935E4104-3DBE-4C01-A52E-793DAB3ABBFE}" destId="{9F7FE010-277B-4248-95CF-9CCDB57111B3}" srcOrd="0" destOrd="0" presId="urn:microsoft.com/office/officeart/2005/8/layout/hList9"/>
    <dgm:cxn modelId="{91DD38E1-E7F8-467D-8E29-ED1AC30CCE6D}" type="presParOf" srcId="{935E4104-3DBE-4C01-A52E-793DAB3ABBFE}" destId="{BB9E84D8-7A76-485E-8F63-29A60969E85C}" srcOrd="1" destOrd="0" presId="urn:microsoft.com/office/officeart/2005/8/layout/hList9"/>
    <dgm:cxn modelId="{638F12DB-98EB-43ED-8A94-B15852E736DC}" type="presParOf" srcId="{A13552B0-E947-4C8F-B402-DC57A5D70427}" destId="{CF6EAE7E-9F26-47B9-921C-1307304EFBDA}" srcOrd="2" destOrd="0" presId="urn:microsoft.com/office/officeart/2005/8/layout/hList9"/>
    <dgm:cxn modelId="{618D9BA3-7B97-44F3-BDE5-18CF2DFFE7CF}" type="presParOf" srcId="{CF6EAE7E-9F26-47B9-921C-1307304EFBDA}" destId="{44EA04DA-C801-4198-A7E2-787A816B8211}" srcOrd="0" destOrd="0" presId="urn:microsoft.com/office/officeart/2005/8/layout/hList9"/>
    <dgm:cxn modelId="{9DF10B21-F650-40A0-99A1-7318F813D986}" type="presParOf" srcId="{CF6EAE7E-9F26-47B9-921C-1307304EFBDA}" destId="{F06559AC-DA69-410A-90D1-CB6CCC8E1524}" srcOrd="1" destOrd="0" presId="urn:microsoft.com/office/officeart/2005/8/layout/hList9"/>
    <dgm:cxn modelId="{A7A67183-6944-4877-B0CE-82BFE8B05A34}" type="presParOf" srcId="{0CE59325-F93D-4E72-ADBA-048CA41E3EFF}" destId="{06DE3E56-10C7-4809-9520-DE0234486E2C}" srcOrd="7" destOrd="0" presId="urn:microsoft.com/office/officeart/2005/8/layout/hList9"/>
    <dgm:cxn modelId="{6DBEC01A-239D-4817-925B-8E0FF111D02B}" type="presParOf" srcId="{0CE59325-F93D-4E72-ADBA-048CA41E3EFF}" destId="{70352F7D-5DE4-4DD6-8680-E30C3F6E68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54F016-5C2C-42EB-99C7-04AE3BDA8D6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CDB0305-586E-4850-BFBA-45A523CA4923}">
      <dgm:prSet custT="1"/>
      <dgm:spPr/>
      <dgm:t>
        <a:bodyPr/>
        <a:lstStyle/>
        <a:p>
          <a:pPr algn="ctr" rtl="0"/>
          <a:r>
            <a:rPr lang="ru-RU" sz="1600" b="1" dirty="0" smtClean="0"/>
            <a:t>Доля расходов на реализацию муниципальных программ Константиновского района в общем объеме расходов в 2017 году 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2A5F-6770-41D3-9135-8B7E68C293FF}" type="parTrans" cxnId="{D2164A99-2E5F-401D-A8A5-E06CCFB31AC3}">
      <dgm:prSet/>
      <dgm:spPr/>
      <dgm:t>
        <a:bodyPr/>
        <a:lstStyle/>
        <a:p>
          <a:endParaRPr lang="ru-RU"/>
        </a:p>
      </dgm:t>
    </dgm:pt>
    <dgm:pt modelId="{509902B5-C749-4F05-859C-583FCD648E4D}" type="sibTrans" cxnId="{D2164A99-2E5F-401D-A8A5-E06CCFB31AC3}">
      <dgm:prSet/>
      <dgm:spPr/>
      <dgm:t>
        <a:bodyPr/>
        <a:lstStyle/>
        <a:p>
          <a:endParaRPr lang="ru-RU"/>
        </a:p>
      </dgm:t>
    </dgm:pt>
    <dgm:pt modelId="{48A9C965-37F3-4EB6-B814-451752C0CDD3}" type="pres">
      <dgm:prSet presAssocID="{6754F016-5C2C-42EB-99C7-04AE3BDA8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01675-FE11-4B78-9096-1529E03C71C1}" type="pres">
      <dgm:prSet presAssocID="{4CDB0305-586E-4850-BFBA-45A523CA49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64A99-2E5F-401D-A8A5-E06CCFB31AC3}" srcId="{6754F016-5C2C-42EB-99C7-04AE3BDA8D65}" destId="{4CDB0305-586E-4850-BFBA-45A523CA4923}" srcOrd="0" destOrd="0" parTransId="{CEBF2A5F-6770-41D3-9135-8B7E68C293FF}" sibTransId="{509902B5-C749-4F05-859C-583FCD648E4D}"/>
    <dgm:cxn modelId="{FDEA9437-50C9-4A5F-8759-27FD52D946FA}" type="presOf" srcId="{4CDB0305-586E-4850-BFBA-45A523CA4923}" destId="{B5901675-FE11-4B78-9096-1529E03C71C1}" srcOrd="0" destOrd="0" presId="urn:microsoft.com/office/officeart/2005/8/layout/vList2"/>
    <dgm:cxn modelId="{BD668884-8252-4C68-AB32-62252A7A5A97}" type="presOf" srcId="{6754F016-5C2C-42EB-99C7-04AE3BDA8D65}" destId="{48A9C965-37F3-4EB6-B814-451752C0CDD3}" srcOrd="0" destOrd="0" presId="urn:microsoft.com/office/officeart/2005/8/layout/vList2"/>
    <dgm:cxn modelId="{B36E26B0-370C-4A78-BB3F-87A0D6FB7979}" type="presParOf" srcId="{48A9C965-37F3-4EB6-B814-451752C0CDD3}" destId="{B5901675-FE11-4B78-9096-1529E03C71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3F3769-07B4-41E9-9554-73ECAAA75E8D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8F4927-3152-498E-B63E-F7C59BEF16F0}">
      <dgm:prSet phldrT="[Текст]" custT="1"/>
      <dgm:spPr/>
      <dgm:t>
        <a:bodyPr/>
        <a:lstStyle/>
        <a:p>
          <a:r>
            <a:rPr lang="ru-RU" sz="1400" dirty="0" smtClean="0"/>
            <a:t>4,0 тыс.руб</a:t>
          </a:r>
          <a:r>
            <a:rPr lang="ru-RU" sz="900" dirty="0" smtClean="0"/>
            <a:t>.</a:t>
          </a:r>
          <a:endParaRPr lang="ru-RU" sz="900" dirty="0"/>
        </a:p>
      </dgm:t>
    </dgm:pt>
    <dgm:pt modelId="{5556CD7C-DE70-446E-809C-C14CC33FF839}" type="parTrans" cxnId="{1E255530-1D32-44DD-991D-CF5D5B0C7A4C}">
      <dgm:prSet/>
      <dgm:spPr/>
      <dgm:t>
        <a:bodyPr/>
        <a:lstStyle/>
        <a:p>
          <a:endParaRPr lang="ru-RU"/>
        </a:p>
      </dgm:t>
    </dgm:pt>
    <dgm:pt modelId="{D86D4F54-ADC6-4D9E-AF43-45623E79B43A}" type="sibTrans" cxnId="{1E255530-1D32-44DD-991D-CF5D5B0C7A4C}">
      <dgm:prSet/>
      <dgm:spPr/>
      <dgm:t>
        <a:bodyPr/>
        <a:lstStyle/>
        <a:p>
          <a:endParaRPr lang="ru-RU"/>
        </a:p>
      </dgm:t>
    </dgm:pt>
    <dgm:pt modelId="{C296D4AE-94D8-4286-923F-4D61BF98EA80}">
      <dgm:prSet phldrT="[Текст]"/>
      <dgm:spPr/>
      <dgm:t>
        <a:bodyPr/>
        <a:lstStyle/>
        <a:p>
          <a:r>
            <a:rPr lang="ru-RU" dirty="0" smtClean="0"/>
            <a:t>Фестиваль патриотической песни «Песня в солдатской шинели»</a:t>
          </a:r>
          <a:endParaRPr lang="ru-RU" dirty="0"/>
        </a:p>
      </dgm:t>
    </dgm:pt>
    <dgm:pt modelId="{D45DD932-EBE1-411E-937E-927A4DFAB067}" type="parTrans" cxnId="{544532FE-FF71-44F2-B6AC-8AC9BEBC26E0}">
      <dgm:prSet/>
      <dgm:spPr/>
      <dgm:t>
        <a:bodyPr/>
        <a:lstStyle/>
        <a:p>
          <a:endParaRPr lang="ru-RU"/>
        </a:p>
      </dgm:t>
    </dgm:pt>
    <dgm:pt modelId="{BA221FFB-2707-4DDF-BB3D-1B4AF8969B1F}" type="sibTrans" cxnId="{544532FE-FF71-44F2-B6AC-8AC9BEBC26E0}">
      <dgm:prSet/>
      <dgm:spPr/>
      <dgm:t>
        <a:bodyPr/>
        <a:lstStyle/>
        <a:p>
          <a:endParaRPr lang="ru-RU"/>
        </a:p>
      </dgm:t>
    </dgm:pt>
    <dgm:pt modelId="{35ECDBA0-9376-42EE-853F-3BF0154D6994}">
      <dgm:prSet phldrT="[Текст]"/>
      <dgm:spPr/>
      <dgm:t>
        <a:bodyPr/>
        <a:lstStyle/>
        <a:p>
          <a:r>
            <a:rPr lang="ru-RU" dirty="0" smtClean="0"/>
            <a:t>Районный фестиваль «Донские родники» ко Дню России</a:t>
          </a:r>
          <a:endParaRPr lang="ru-RU" dirty="0"/>
        </a:p>
      </dgm:t>
    </dgm:pt>
    <dgm:pt modelId="{E31EFADA-3AEA-496D-9054-717E5E394D39}" type="parTrans" cxnId="{EAAD20D9-E883-49BB-A49A-AD24B3ED80E6}">
      <dgm:prSet/>
      <dgm:spPr/>
      <dgm:t>
        <a:bodyPr/>
        <a:lstStyle/>
        <a:p>
          <a:endParaRPr lang="ru-RU"/>
        </a:p>
      </dgm:t>
    </dgm:pt>
    <dgm:pt modelId="{AAEF9F89-358F-4E81-9B51-EBAA3AE21A6D}" type="sibTrans" cxnId="{EAAD20D9-E883-49BB-A49A-AD24B3ED80E6}">
      <dgm:prSet/>
      <dgm:spPr/>
      <dgm:t>
        <a:bodyPr/>
        <a:lstStyle/>
        <a:p>
          <a:endParaRPr lang="ru-RU"/>
        </a:p>
      </dgm:t>
    </dgm:pt>
    <dgm:pt modelId="{5F4FC5B5-F628-4F69-BFB8-AF7DE2EDF913}">
      <dgm:prSet phldrT="[Текст]" custT="1"/>
      <dgm:spPr/>
      <dgm:t>
        <a:bodyPr/>
        <a:lstStyle/>
        <a:p>
          <a:r>
            <a:rPr lang="ru-RU" sz="1400" dirty="0" smtClean="0"/>
            <a:t>15,3 тыс.руб.</a:t>
          </a:r>
          <a:endParaRPr lang="ru-RU" sz="1400" dirty="0"/>
        </a:p>
      </dgm:t>
    </dgm:pt>
    <dgm:pt modelId="{49893415-832F-4274-8577-4125C7C1BD46}" type="parTrans" cxnId="{61EB86E2-67F7-45A6-BD0E-FE57CC22E981}">
      <dgm:prSet/>
      <dgm:spPr/>
      <dgm:t>
        <a:bodyPr/>
        <a:lstStyle/>
        <a:p>
          <a:endParaRPr lang="ru-RU"/>
        </a:p>
      </dgm:t>
    </dgm:pt>
    <dgm:pt modelId="{F9E3B4ED-08AF-4496-B0CD-D47AEC0F3F17}" type="sibTrans" cxnId="{61EB86E2-67F7-45A6-BD0E-FE57CC22E981}">
      <dgm:prSet/>
      <dgm:spPr/>
      <dgm:t>
        <a:bodyPr/>
        <a:lstStyle/>
        <a:p>
          <a:endParaRPr lang="ru-RU"/>
        </a:p>
      </dgm:t>
    </dgm:pt>
    <dgm:pt modelId="{EBE5EE59-5D7A-4FAF-A9B3-AFC9ECF6DE2A}">
      <dgm:prSet phldrT="[Текст]"/>
      <dgm:spPr/>
      <dgm:t>
        <a:bodyPr/>
        <a:lstStyle/>
        <a:p>
          <a:r>
            <a:rPr lang="ru-RU" dirty="0" smtClean="0"/>
            <a:t>5,0 тыс.руб.</a:t>
          </a:r>
          <a:endParaRPr lang="ru-RU" dirty="0"/>
        </a:p>
      </dgm:t>
    </dgm:pt>
    <dgm:pt modelId="{CFCC5A72-D86A-4E3A-8BCE-B14A10CB27A1}" type="parTrans" cxnId="{5336D5AE-E011-45A0-8218-9B81BC40F198}">
      <dgm:prSet/>
      <dgm:spPr/>
      <dgm:t>
        <a:bodyPr/>
        <a:lstStyle/>
        <a:p>
          <a:endParaRPr lang="ru-RU"/>
        </a:p>
      </dgm:t>
    </dgm:pt>
    <dgm:pt modelId="{305AAFEC-D278-4CA8-8C81-B7367894C4EF}" type="sibTrans" cxnId="{5336D5AE-E011-45A0-8218-9B81BC40F198}">
      <dgm:prSet/>
      <dgm:spPr/>
      <dgm:t>
        <a:bodyPr/>
        <a:lstStyle/>
        <a:p>
          <a:endParaRPr lang="ru-RU"/>
        </a:p>
      </dgm:t>
    </dgm:pt>
    <dgm:pt modelId="{D0DB903F-2E00-43DB-83C0-D7A5843DBEC0}">
      <dgm:prSet phldrT="[Текст]" custT="1"/>
      <dgm:spPr/>
      <dgm:t>
        <a:bodyPr/>
        <a:lstStyle/>
        <a:p>
          <a:r>
            <a:rPr lang="ru-RU" sz="1400" dirty="0" smtClean="0"/>
            <a:t>11,1 тыс.руб.</a:t>
          </a:r>
          <a:endParaRPr lang="ru-RU" sz="1400" dirty="0"/>
        </a:p>
      </dgm:t>
    </dgm:pt>
    <dgm:pt modelId="{86562F9F-5418-4E07-B73E-CF48AF641759}" type="sibTrans" cxnId="{6EC576AA-C84D-4F38-A067-01E7C7D55938}">
      <dgm:prSet/>
      <dgm:spPr/>
      <dgm:t>
        <a:bodyPr/>
        <a:lstStyle/>
        <a:p>
          <a:endParaRPr lang="ru-RU"/>
        </a:p>
      </dgm:t>
    </dgm:pt>
    <dgm:pt modelId="{F877337D-D718-4617-8166-8BC4B42AAFD5}" type="parTrans" cxnId="{6EC576AA-C84D-4F38-A067-01E7C7D55938}">
      <dgm:prSet/>
      <dgm:spPr/>
      <dgm:t>
        <a:bodyPr/>
        <a:lstStyle/>
        <a:p>
          <a:endParaRPr lang="ru-RU"/>
        </a:p>
      </dgm:t>
    </dgm:pt>
    <dgm:pt modelId="{43E4EA6F-B635-451D-BC9B-746E6C234242}">
      <dgm:prSet phldrT="[Текст]"/>
      <dgm:spPr/>
      <dgm:t>
        <a:bodyPr/>
        <a:lstStyle/>
        <a:p>
          <a:r>
            <a:rPr lang="ru-RU" dirty="0" smtClean="0"/>
            <a:t>Районный бал выпускников «Бал цветов»</a:t>
          </a:r>
          <a:endParaRPr lang="ru-RU" dirty="0"/>
        </a:p>
      </dgm:t>
    </dgm:pt>
    <dgm:pt modelId="{C7B6C8DF-2A52-4EB3-92A3-FAA97A6D9692}" type="parTrans" cxnId="{B47196F0-70EE-49C1-A90B-5C8D73064E41}">
      <dgm:prSet/>
      <dgm:spPr/>
      <dgm:t>
        <a:bodyPr/>
        <a:lstStyle/>
        <a:p>
          <a:endParaRPr lang="ru-RU"/>
        </a:p>
      </dgm:t>
    </dgm:pt>
    <dgm:pt modelId="{7431695A-2201-4E5B-95F1-368C9F02300A}" type="sibTrans" cxnId="{B47196F0-70EE-49C1-A90B-5C8D73064E41}">
      <dgm:prSet/>
      <dgm:spPr/>
      <dgm:t>
        <a:bodyPr/>
        <a:lstStyle/>
        <a:p>
          <a:endParaRPr lang="ru-RU"/>
        </a:p>
      </dgm:t>
    </dgm:pt>
    <dgm:pt modelId="{763C89E1-95B4-4BBE-B0DB-2673233A17AC}">
      <dgm:prSet phldrT="[Текст]" custT="1"/>
      <dgm:spPr/>
      <dgm:t>
        <a:bodyPr/>
        <a:lstStyle/>
        <a:p>
          <a:r>
            <a:rPr lang="ru-RU" sz="1400" dirty="0" smtClean="0"/>
            <a:t>10,0 тыс.руб</a:t>
          </a:r>
          <a:r>
            <a:rPr lang="ru-RU" sz="800" dirty="0" smtClean="0"/>
            <a:t>.</a:t>
          </a:r>
          <a:endParaRPr lang="ru-RU" sz="800" dirty="0"/>
        </a:p>
      </dgm:t>
    </dgm:pt>
    <dgm:pt modelId="{7E349AA5-8A7B-44B5-B2CC-E2E41AECD7A2}" type="parTrans" cxnId="{B67563FD-7688-47A4-8B80-D96EA0EA472D}">
      <dgm:prSet/>
      <dgm:spPr/>
      <dgm:t>
        <a:bodyPr/>
        <a:lstStyle/>
        <a:p>
          <a:endParaRPr lang="ru-RU"/>
        </a:p>
      </dgm:t>
    </dgm:pt>
    <dgm:pt modelId="{31C228E1-C74C-4DE8-9E55-F82AD38243E0}" type="sibTrans" cxnId="{B67563FD-7688-47A4-8B80-D96EA0EA472D}">
      <dgm:prSet/>
      <dgm:spPr/>
      <dgm:t>
        <a:bodyPr/>
        <a:lstStyle/>
        <a:p>
          <a:endParaRPr lang="ru-RU"/>
        </a:p>
      </dgm:t>
    </dgm:pt>
    <dgm:pt modelId="{04AE7DDF-1F36-4BB9-A8AF-C969A5191FFC}">
      <dgm:prSet phldrT="[Текст]"/>
      <dgm:spPr/>
      <dgm:t>
        <a:bodyPr/>
        <a:lstStyle/>
        <a:p>
          <a:r>
            <a:rPr lang="ru-RU" dirty="0" smtClean="0"/>
            <a:t>Районный фестиваль семейного творчества «Семья – источник вдохновенья»</a:t>
          </a:r>
          <a:endParaRPr lang="ru-RU" dirty="0"/>
        </a:p>
      </dgm:t>
    </dgm:pt>
    <dgm:pt modelId="{C86292E2-B7E6-4D9C-88E3-AA1DE4812371}" type="parTrans" cxnId="{EE4D341F-93DE-4C15-BE04-0F1578ACE1F3}">
      <dgm:prSet/>
      <dgm:spPr/>
      <dgm:t>
        <a:bodyPr/>
        <a:lstStyle/>
        <a:p>
          <a:endParaRPr lang="ru-RU"/>
        </a:p>
      </dgm:t>
    </dgm:pt>
    <dgm:pt modelId="{030440C6-CF2A-44E9-A03A-7C5AE270A69A}" type="sibTrans" cxnId="{EE4D341F-93DE-4C15-BE04-0F1578ACE1F3}">
      <dgm:prSet/>
      <dgm:spPr/>
      <dgm:t>
        <a:bodyPr/>
        <a:lstStyle/>
        <a:p>
          <a:endParaRPr lang="ru-RU"/>
        </a:p>
      </dgm:t>
    </dgm:pt>
    <dgm:pt modelId="{2D22C969-F870-428C-8E94-86FC1F7EE7F9}">
      <dgm:prSet phldrT="[Текст]"/>
      <dgm:spPr/>
      <dgm:t>
        <a:bodyPr/>
        <a:lstStyle/>
        <a:p>
          <a:r>
            <a:rPr lang="ru-RU" dirty="0" smtClean="0"/>
            <a:t>Фестиваль сладкой жизни</a:t>
          </a:r>
          <a:endParaRPr lang="ru-RU" dirty="0"/>
        </a:p>
      </dgm:t>
    </dgm:pt>
    <dgm:pt modelId="{F7056644-79C8-49F8-BEDA-5D608FBF688C}" type="parTrans" cxnId="{97D0D248-37D3-4D7D-AB2A-2155A1B7E907}">
      <dgm:prSet/>
      <dgm:spPr/>
      <dgm:t>
        <a:bodyPr/>
        <a:lstStyle/>
        <a:p>
          <a:endParaRPr lang="ru-RU"/>
        </a:p>
      </dgm:t>
    </dgm:pt>
    <dgm:pt modelId="{270AAA6D-FB2A-4A2D-A61F-990A2D453152}" type="sibTrans" cxnId="{97D0D248-37D3-4D7D-AB2A-2155A1B7E907}">
      <dgm:prSet/>
      <dgm:spPr/>
      <dgm:t>
        <a:bodyPr/>
        <a:lstStyle/>
        <a:p>
          <a:endParaRPr lang="ru-RU"/>
        </a:p>
      </dgm:t>
    </dgm:pt>
    <dgm:pt modelId="{80992891-A32B-4731-A924-1721A7FEDC7F}" type="pres">
      <dgm:prSet presAssocID="{523F3769-07B4-41E9-9554-73ECAAA75E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FA365-C3F9-485B-B0A3-B4BC74C218A7}" type="pres">
      <dgm:prSet presAssocID="{248F4927-3152-498E-B63E-F7C59BEF16F0}" presName="linNode" presStyleCnt="0"/>
      <dgm:spPr/>
    </dgm:pt>
    <dgm:pt modelId="{B0D09CF4-C147-4692-9EC6-109AFC553275}" type="pres">
      <dgm:prSet presAssocID="{248F4927-3152-498E-B63E-F7C59BEF16F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BBCC-BEFE-4367-86EF-44702AF23BA5}" type="pres">
      <dgm:prSet presAssocID="{248F4927-3152-498E-B63E-F7C59BEF16F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B1ADA-1614-4040-9CE0-4316390B4F8B}" type="pres">
      <dgm:prSet presAssocID="{D86D4F54-ADC6-4D9E-AF43-45623E79B43A}" presName="sp" presStyleCnt="0"/>
      <dgm:spPr/>
    </dgm:pt>
    <dgm:pt modelId="{0AEBAD38-D91B-48A0-B839-C80592F78E08}" type="pres">
      <dgm:prSet presAssocID="{D0DB903F-2E00-43DB-83C0-D7A5843DBEC0}" presName="linNode" presStyleCnt="0"/>
      <dgm:spPr/>
    </dgm:pt>
    <dgm:pt modelId="{B35BADFA-2242-4113-83A5-AFF98649A85A}" type="pres">
      <dgm:prSet presAssocID="{D0DB903F-2E00-43DB-83C0-D7A5843DBEC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80C-2972-4B13-A7B2-8782ABF84475}" type="pres">
      <dgm:prSet presAssocID="{D0DB903F-2E00-43DB-83C0-D7A5843DBEC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C42CD-1801-4BEB-A626-90B97CF4C527}" type="pres">
      <dgm:prSet presAssocID="{86562F9F-5418-4E07-B73E-CF48AF641759}" presName="sp" presStyleCnt="0"/>
      <dgm:spPr/>
    </dgm:pt>
    <dgm:pt modelId="{56C0A0CF-39B6-4154-BC46-F3732EEC447D}" type="pres">
      <dgm:prSet presAssocID="{5F4FC5B5-F628-4F69-BFB8-AF7DE2EDF913}" presName="linNode" presStyleCnt="0"/>
      <dgm:spPr/>
    </dgm:pt>
    <dgm:pt modelId="{5D010674-FF8D-414C-BA8A-A0677FCE0CE5}" type="pres">
      <dgm:prSet presAssocID="{5F4FC5B5-F628-4F69-BFB8-AF7DE2EDF91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6A058-2906-45BD-9B09-414CB067D94F}" type="pres">
      <dgm:prSet presAssocID="{5F4FC5B5-F628-4F69-BFB8-AF7DE2EDF91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DB122-88F0-45E9-B189-A5F91AC0D67E}" type="pres">
      <dgm:prSet presAssocID="{F9E3B4ED-08AF-4496-B0CD-D47AEC0F3F17}" presName="sp" presStyleCnt="0"/>
      <dgm:spPr/>
    </dgm:pt>
    <dgm:pt modelId="{6FADBA2F-9E6B-4E98-9FB0-4F4A1B45857C}" type="pres">
      <dgm:prSet presAssocID="{EBE5EE59-5D7A-4FAF-A9B3-AFC9ECF6DE2A}" presName="linNode" presStyleCnt="0"/>
      <dgm:spPr/>
    </dgm:pt>
    <dgm:pt modelId="{EE2182C3-6919-4368-BCEA-EE540C8DAD07}" type="pres">
      <dgm:prSet presAssocID="{EBE5EE59-5D7A-4FAF-A9B3-AFC9ECF6DE2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2179F-62F4-4542-8E3A-6E5B03541143}" type="pres">
      <dgm:prSet presAssocID="{EBE5EE59-5D7A-4FAF-A9B3-AFC9ECF6DE2A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9711-3F99-41E5-A0AF-2C366250F11E}" type="pres">
      <dgm:prSet presAssocID="{305AAFEC-D278-4CA8-8C81-B7367894C4EF}" presName="sp" presStyleCnt="0"/>
      <dgm:spPr/>
    </dgm:pt>
    <dgm:pt modelId="{9F341404-2AF7-4A02-A60B-1B8ACE16AF75}" type="pres">
      <dgm:prSet presAssocID="{763C89E1-95B4-4BBE-B0DB-2673233A17AC}" presName="linNode" presStyleCnt="0"/>
      <dgm:spPr/>
    </dgm:pt>
    <dgm:pt modelId="{6A1D5DDA-320E-42E4-AFB4-8DC725DBE14A}" type="pres">
      <dgm:prSet presAssocID="{763C89E1-95B4-4BBE-B0DB-2673233A17A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59F8-1978-4B21-B281-093238C0FE46}" type="pres">
      <dgm:prSet presAssocID="{763C89E1-95B4-4BBE-B0DB-2673233A17A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D341F-93DE-4C15-BE04-0F1578ACE1F3}" srcId="{EBE5EE59-5D7A-4FAF-A9B3-AFC9ECF6DE2A}" destId="{04AE7DDF-1F36-4BB9-A8AF-C969A5191FFC}" srcOrd="0" destOrd="0" parTransId="{C86292E2-B7E6-4D9C-88E3-AA1DE4812371}" sibTransId="{030440C6-CF2A-44E9-A03A-7C5AE270A69A}"/>
    <dgm:cxn modelId="{E2F90CC3-4F28-4EDC-9CC9-CB08D78EAFDA}" type="presOf" srcId="{5F4FC5B5-F628-4F69-BFB8-AF7DE2EDF913}" destId="{5D010674-FF8D-414C-BA8A-A0677FCE0CE5}" srcOrd="0" destOrd="0" presId="urn:microsoft.com/office/officeart/2005/8/layout/vList5"/>
    <dgm:cxn modelId="{61EB86E2-67F7-45A6-BD0E-FE57CC22E981}" srcId="{523F3769-07B4-41E9-9554-73ECAAA75E8D}" destId="{5F4FC5B5-F628-4F69-BFB8-AF7DE2EDF913}" srcOrd="2" destOrd="0" parTransId="{49893415-832F-4274-8577-4125C7C1BD46}" sibTransId="{F9E3B4ED-08AF-4496-B0CD-D47AEC0F3F17}"/>
    <dgm:cxn modelId="{DED4995A-D276-45D2-A778-E75F6FAF38C7}" type="presOf" srcId="{35ECDBA0-9376-42EE-853F-3BF0154D6994}" destId="{441F680C-2972-4B13-A7B2-8782ABF84475}" srcOrd="0" destOrd="0" presId="urn:microsoft.com/office/officeart/2005/8/layout/vList5"/>
    <dgm:cxn modelId="{97D0D248-37D3-4D7D-AB2A-2155A1B7E907}" srcId="{763C89E1-95B4-4BBE-B0DB-2673233A17AC}" destId="{2D22C969-F870-428C-8E94-86FC1F7EE7F9}" srcOrd="0" destOrd="0" parTransId="{F7056644-79C8-49F8-BEDA-5D608FBF688C}" sibTransId="{270AAA6D-FB2A-4A2D-A61F-990A2D453152}"/>
    <dgm:cxn modelId="{2A00C055-0979-4B26-9288-D64B43B3FBC2}" type="presOf" srcId="{43E4EA6F-B635-451D-BC9B-746E6C234242}" destId="{D4F6A058-2906-45BD-9B09-414CB067D94F}" srcOrd="0" destOrd="0" presId="urn:microsoft.com/office/officeart/2005/8/layout/vList5"/>
    <dgm:cxn modelId="{5336D5AE-E011-45A0-8218-9B81BC40F198}" srcId="{523F3769-07B4-41E9-9554-73ECAAA75E8D}" destId="{EBE5EE59-5D7A-4FAF-A9B3-AFC9ECF6DE2A}" srcOrd="3" destOrd="0" parTransId="{CFCC5A72-D86A-4E3A-8BCE-B14A10CB27A1}" sibTransId="{305AAFEC-D278-4CA8-8C81-B7367894C4EF}"/>
    <dgm:cxn modelId="{B47196F0-70EE-49C1-A90B-5C8D73064E41}" srcId="{5F4FC5B5-F628-4F69-BFB8-AF7DE2EDF913}" destId="{43E4EA6F-B635-451D-BC9B-746E6C234242}" srcOrd="0" destOrd="0" parTransId="{C7B6C8DF-2A52-4EB3-92A3-FAA97A6D9692}" sibTransId="{7431695A-2201-4E5B-95F1-368C9F02300A}"/>
    <dgm:cxn modelId="{6EC576AA-C84D-4F38-A067-01E7C7D55938}" srcId="{523F3769-07B4-41E9-9554-73ECAAA75E8D}" destId="{D0DB903F-2E00-43DB-83C0-D7A5843DBEC0}" srcOrd="1" destOrd="0" parTransId="{F877337D-D718-4617-8166-8BC4B42AAFD5}" sibTransId="{86562F9F-5418-4E07-B73E-CF48AF641759}"/>
    <dgm:cxn modelId="{EAAD20D9-E883-49BB-A49A-AD24B3ED80E6}" srcId="{D0DB903F-2E00-43DB-83C0-D7A5843DBEC0}" destId="{35ECDBA0-9376-42EE-853F-3BF0154D6994}" srcOrd="0" destOrd="0" parTransId="{E31EFADA-3AEA-496D-9054-717E5E394D39}" sibTransId="{AAEF9F89-358F-4E81-9B51-EBAA3AE21A6D}"/>
    <dgm:cxn modelId="{92960FC8-6DAF-41CF-97F3-B052D5FDD5C5}" type="presOf" srcId="{04AE7DDF-1F36-4BB9-A8AF-C969A5191FFC}" destId="{4892179F-62F4-4542-8E3A-6E5B03541143}" srcOrd="0" destOrd="0" presId="urn:microsoft.com/office/officeart/2005/8/layout/vList5"/>
    <dgm:cxn modelId="{544532FE-FF71-44F2-B6AC-8AC9BEBC26E0}" srcId="{248F4927-3152-498E-B63E-F7C59BEF16F0}" destId="{C296D4AE-94D8-4286-923F-4D61BF98EA80}" srcOrd="0" destOrd="0" parTransId="{D45DD932-EBE1-411E-937E-927A4DFAB067}" sibTransId="{BA221FFB-2707-4DDF-BB3D-1B4AF8969B1F}"/>
    <dgm:cxn modelId="{29F14C2F-03F2-4F7E-9BB2-CE733A98C425}" type="presOf" srcId="{523F3769-07B4-41E9-9554-73ECAAA75E8D}" destId="{80992891-A32B-4731-A924-1721A7FEDC7F}" srcOrd="0" destOrd="0" presId="urn:microsoft.com/office/officeart/2005/8/layout/vList5"/>
    <dgm:cxn modelId="{890BBF1C-2296-418A-9159-D08500001F56}" type="presOf" srcId="{2D22C969-F870-428C-8E94-86FC1F7EE7F9}" destId="{426D59F8-1978-4B21-B281-093238C0FE46}" srcOrd="0" destOrd="0" presId="urn:microsoft.com/office/officeart/2005/8/layout/vList5"/>
    <dgm:cxn modelId="{A394BC08-38D3-41DD-B719-4299B843E854}" type="presOf" srcId="{763C89E1-95B4-4BBE-B0DB-2673233A17AC}" destId="{6A1D5DDA-320E-42E4-AFB4-8DC725DBE14A}" srcOrd="0" destOrd="0" presId="urn:microsoft.com/office/officeart/2005/8/layout/vList5"/>
    <dgm:cxn modelId="{717EFC9C-0B35-4512-8D26-5D87201480F3}" type="presOf" srcId="{248F4927-3152-498E-B63E-F7C59BEF16F0}" destId="{B0D09CF4-C147-4692-9EC6-109AFC553275}" srcOrd="0" destOrd="0" presId="urn:microsoft.com/office/officeart/2005/8/layout/vList5"/>
    <dgm:cxn modelId="{B67563FD-7688-47A4-8B80-D96EA0EA472D}" srcId="{523F3769-07B4-41E9-9554-73ECAAA75E8D}" destId="{763C89E1-95B4-4BBE-B0DB-2673233A17AC}" srcOrd="4" destOrd="0" parTransId="{7E349AA5-8A7B-44B5-B2CC-E2E41AECD7A2}" sibTransId="{31C228E1-C74C-4DE8-9E55-F82AD38243E0}"/>
    <dgm:cxn modelId="{BA6317AB-81E2-4E92-B7A1-8CAFF484294A}" type="presOf" srcId="{EBE5EE59-5D7A-4FAF-A9B3-AFC9ECF6DE2A}" destId="{EE2182C3-6919-4368-BCEA-EE540C8DAD07}" srcOrd="0" destOrd="0" presId="urn:microsoft.com/office/officeart/2005/8/layout/vList5"/>
    <dgm:cxn modelId="{1E255530-1D32-44DD-991D-CF5D5B0C7A4C}" srcId="{523F3769-07B4-41E9-9554-73ECAAA75E8D}" destId="{248F4927-3152-498E-B63E-F7C59BEF16F0}" srcOrd="0" destOrd="0" parTransId="{5556CD7C-DE70-446E-809C-C14CC33FF839}" sibTransId="{D86D4F54-ADC6-4D9E-AF43-45623E79B43A}"/>
    <dgm:cxn modelId="{1D3BC23B-FE32-400B-B640-8C06A59CF042}" type="presOf" srcId="{C296D4AE-94D8-4286-923F-4D61BF98EA80}" destId="{4605BBCC-BEFE-4367-86EF-44702AF23BA5}" srcOrd="0" destOrd="0" presId="urn:microsoft.com/office/officeart/2005/8/layout/vList5"/>
    <dgm:cxn modelId="{9FC68B2D-2727-4877-9F1E-4CC1DE8717BC}" type="presOf" srcId="{D0DB903F-2E00-43DB-83C0-D7A5843DBEC0}" destId="{B35BADFA-2242-4113-83A5-AFF98649A85A}" srcOrd="0" destOrd="0" presId="urn:microsoft.com/office/officeart/2005/8/layout/vList5"/>
    <dgm:cxn modelId="{0BD4697F-43FF-467E-B033-D7B53896E704}" type="presParOf" srcId="{80992891-A32B-4731-A924-1721A7FEDC7F}" destId="{09BFA365-C3F9-485B-B0A3-B4BC74C218A7}" srcOrd="0" destOrd="0" presId="urn:microsoft.com/office/officeart/2005/8/layout/vList5"/>
    <dgm:cxn modelId="{99E3A54D-6701-4ADA-B611-80EB80F93BF9}" type="presParOf" srcId="{09BFA365-C3F9-485B-B0A3-B4BC74C218A7}" destId="{B0D09CF4-C147-4692-9EC6-109AFC553275}" srcOrd="0" destOrd="0" presId="urn:microsoft.com/office/officeart/2005/8/layout/vList5"/>
    <dgm:cxn modelId="{DCD56078-7430-475D-9BDA-B05024F5C88B}" type="presParOf" srcId="{09BFA365-C3F9-485B-B0A3-B4BC74C218A7}" destId="{4605BBCC-BEFE-4367-86EF-44702AF23BA5}" srcOrd="1" destOrd="0" presId="urn:microsoft.com/office/officeart/2005/8/layout/vList5"/>
    <dgm:cxn modelId="{1EEBD7AE-1E6F-4540-A166-D6FCFDFF286E}" type="presParOf" srcId="{80992891-A32B-4731-A924-1721A7FEDC7F}" destId="{56CB1ADA-1614-4040-9CE0-4316390B4F8B}" srcOrd="1" destOrd="0" presId="urn:microsoft.com/office/officeart/2005/8/layout/vList5"/>
    <dgm:cxn modelId="{8736290B-4A67-4F64-B7E4-09E3E6D757DB}" type="presParOf" srcId="{80992891-A32B-4731-A924-1721A7FEDC7F}" destId="{0AEBAD38-D91B-48A0-B839-C80592F78E08}" srcOrd="2" destOrd="0" presId="urn:microsoft.com/office/officeart/2005/8/layout/vList5"/>
    <dgm:cxn modelId="{4AE98407-E1C5-4DD4-8109-19E81722E2CA}" type="presParOf" srcId="{0AEBAD38-D91B-48A0-B839-C80592F78E08}" destId="{B35BADFA-2242-4113-83A5-AFF98649A85A}" srcOrd="0" destOrd="0" presId="urn:microsoft.com/office/officeart/2005/8/layout/vList5"/>
    <dgm:cxn modelId="{F03EFC8A-9B6E-439A-B3B7-DDAC42FB9219}" type="presParOf" srcId="{0AEBAD38-D91B-48A0-B839-C80592F78E08}" destId="{441F680C-2972-4B13-A7B2-8782ABF84475}" srcOrd="1" destOrd="0" presId="urn:microsoft.com/office/officeart/2005/8/layout/vList5"/>
    <dgm:cxn modelId="{420E3204-7B25-4781-8917-685871170F1B}" type="presParOf" srcId="{80992891-A32B-4731-A924-1721A7FEDC7F}" destId="{CD6C42CD-1801-4BEB-A626-90B97CF4C527}" srcOrd="3" destOrd="0" presId="urn:microsoft.com/office/officeart/2005/8/layout/vList5"/>
    <dgm:cxn modelId="{E0490F97-BBFA-43B0-8321-E8D34C5F22A3}" type="presParOf" srcId="{80992891-A32B-4731-A924-1721A7FEDC7F}" destId="{56C0A0CF-39B6-4154-BC46-F3732EEC447D}" srcOrd="4" destOrd="0" presId="urn:microsoft.com/office/officeart/2005/8/layout/vList5"/>
    <dgm:cxn modelId="{A8CD4615-4877-4B23-A699-5820A2A147B3}" type="presParOf" srcId="{56C0A0CF-39B6-4154-BC46-F3732EEC447D}" destId="{5D010674-FF8D-414C-BA8A-A0677FCE0CE5}" srcOrd="0" destOrd="0" presId="urn:microsoft.com/office/officeart/2005/8/layout/vList5"/>
    <dgm:cxn modelId="{0F3F04F2-3DBD-4742-B097-FDF3BCB993CB}" type="presParOf" srcId="{56C0A0CF-39B6-4154-BC46-F3732EEC447D}" destId="{D4F6A058-2906-45BD-9B09-414CB067D94F}" srcOrd="1" destOrd="0" presId="urn:microsoft.com/office/officeart/2005/8/layout/vList5"/>
    <dgm:cxn modelId="{72AAE4A5-E7F8-4CB9-8583-49CBCA8D51CF}" type="presParOf" srcId="{80992891-A32B-4731-A924-1721A7FEDC7F}" destId="{394DB122-88F0-45E9-B189-A5F91AC0D67E}" srcOrd="5" destOrd="0" presId="urn:microsoft.com/office/officeart/2005/8/layout/vList5"/>
    <dgm:cxn modelId="{2333453D-ACC2-4E7F-AEC9-AE26F164CB28}" type="presParOf" srcId="{80992891-A32B-4731-A924-1721A7FEDC7F}" destId="{6FADBA2F-9E6B-4E98-9FB0-4F4A1B45857C}" srcOrd="6" destOrd="0" presId="urn:microsoft.com/office/officeart/2005/8/layout/vList5"/>
    <dgm:cxn modelId="{062CC289-8352-4A60-991D-5F196EF48183}" type="presParOf" srcId="{6FADBA2F-9E6B-4E98-9FB0-4F4A1B45857C}" destId="{EE2182C3-6919-4368-BCEA-EE540C8DAD07}" srcOrd="0" destOrd="0" presId="urn:microsoft.com/office/officeart/2005/8/layout/vList5"/>
    <dgm:cxn modelId="{4842BE82-97CE-45EC-BC94-F8C55E99A8D1}" type="presParOf" srcId="{6FADBA2F-9E6B-4E98-9FB0-4F4A1B45857C}" destId="{4892179F-62F4-4542-8E3A-6E5B03541143}" srcOrd="1" destOrd="0" presId="urn:microsoft.com/office/officeart/2005/8/layout/vList5"/>
    <dgm:cxn modelId="{233779EE-828F-4E5C-B7C7-165FA45803C1}" type="presParOf" srcId="{80992891-A32B-4731-A924-1721A7FEDC7F}" destId="{5D039711-3F99-41E5-A0AF-2C366250F11E}" srcOrd="7" destOrd="0" presId="urn:microsoft.com/office/officeart/2005/8/layout/vList5"/>
    <dgm:cxn modelId="{004FE91C-9C3E-4E84-AA1F-8BD24E666A77}" type="presParOf" srcId="{80992891-A32B-4731-A924-1721A7FEDC7F}" destId="{9F341404-2AF7-4A02-A60B-1B8ACE16AF75}" srcOrd="8" destOrd="0" presId="urn:microsoft.com/office/officeart/2005/8/layout/vList5"/>
    <dgm:cxn modelId="{1BA74F8B-1044-4B0D-8B42-2C6550595153}" type="presParOf" srcId="{9F341404-2AF7-4A02-A60B-1B8ACE16AF75}" destId="{6A1D5DDA-320E-42E4-AFB4-8DC725DBE14A}" srcOrd="0" destOrd="0" presId="urn:microsoft.com/office/officeart/2005/8/layout/vList5"/>
    <dgm:cxn modelId="{3DD9B87D-E8F1-47FD-BB64-6E8EA2385076}" type="presParOf" srcId="{9F341404-2AF7-4A02-A60B-1B8ACE16AF75}" destId="{426D59F8-1978-4B21-B281-093238C0FE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AD83A7-0736-4B95-95E1-1E0BBF38CF06}" type="doc">
      <dgm:prSet loTypeId="urn:microsoft.com/office/officeart/2005/8/layout/vList5" loCatId="list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ABE584-9E78-4E18-9864-E9592589FB91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20,0 тыс.руб.</a:t>
          </a:r>
          <a:endParaRPr lang="ru-RU" dirty="0"/>
        </a:p>
      </dgm:t>
    </dgm:pt>
    <dgm:pt modelId="{B4BEE736-55B3-4BC9-B59C-06061C708B41}" type="parTrans" cxnId="{0C13950D-8B1E-4D47-9F35-4C145430DBC9}">
      <dgm:prSet/>
      <dgm:spPr/>
      <dgm:t>
        <a:bodyPr/>
        <a:lstStyle/>
        <a:p>
          <a:endParaRPr lang="ru-RU"/>
        </a:p>
      </dgm:t>
    </dgm:pt>
    <dgm:pt modelId="{AD030B3E-D469-4E1F-A9A2-89373C81891B}" type="sibTrans" cxnId="{0C13950D-8B1E-4D47-9F35-4C145430DBC9}">
      <dgm:prSet/>
      <dgm:spPr/>
      <dgm:t>
        <a:bodyPr/>
        <a:lstStyle/>
        <a:p>
          <a:endParaRPr lang="ru-RU"/>
        </a:p>
      </dgm:t>
    </dgm:pt>
    <dgm:pt modelId="{5C4ABAD0-808E-4CDC-83FF-954AF1B3DD35}">
      <dgm:prSet phldrT="[Текст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Тематическая программа «Солдаты державной России» ко Дню защитника Отечества</a:t>
          </a:r>
          <a:endParaRPr lang="ru-RU" dirty="0"/>
        </a:p>
      </dgm:t>
    </dgm:pt>
    <dgm:pt modelId="{F2826EBF-C28D-4BC8-AF3E-830278B25FE2}" type="parTrans" cxnId="{B01DC443-F370-47AA-8DAB-D60E3A28E680}">
      <dgm:prSet/>
      <dgm:spPr/>
      <dgm:t>
        <a:bodyPr/>
        <a:lstStyle/>
        <a:p>
          <a:endParaRPr lang="ru-RU"/>
        </a:p>
      </dgm:t>
    </dgm:pt>
    <dgm:pt modelId="{DC6F2A29-E006-45D8-9082-E86C7FA125A5}" type="sibTrans" cxnId="{B01DC443-F370-47AA-8DAB-D60E3A28E680}">
      <dgm:prSet/>
      <dgm:spPr/>
      <dgm:t>
        <a:bodyPr/>
        <a:lstStyle/>
        <a:p>
          <a:endParaRPr lang="ru-RU"/>
        </a:p>
      </dgm:t>
    </dgm:pt>
    <dgm:pt modelId="{C3960CB4-56EB-4516-8D42-B2AFB7AF06F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30,0 тыс.руб.</a:t>
          </a:r>
          <a:endParaRPr lang="ru-RU" dirty="0"/>
        </a:p>
      </dgm:t>
    </dgm:pt>
    <dgm:pt modelId="{2EACC532-C3AF-4A94-9E08-048F2D69CE21}" type="parTrans" cxnId="{6220FC3C-8646-45D7-A574-F63572B700CF}">
      <dgm:prSet/>
      <dgm:spPr/>
      <dgm:t>
        <a:bodyPr/>
        <a:lstStyle/>
        <a:p>
          <a:endParaRPr lang="ru-RU"/>
        </a:p>
      </dgm:t>
    </dgm:pt>
    <dgm:pt modelId="{9B8C3139-A5E0-4F0F-A0EC-E68C96173B13}" type="sibTrans" cxnId="{6220FC3C-8646-45D7-A574-F63572B700CF}">
      <dgm:prSet/>
      <dgm:spPr/>
      <dgm:t>
        <a:bodyPr/>
        <a:lstStyle/>
        <a:p>
          <a:endParaRPr lang="ru-RU"/>
        </a:p>
      </dgm:t>
    </dgm:pt>
    <dgm:pt modelId="{3AC45ED1-FB78-430E-838C-5A52CF5E415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Концертная программа ко Дню 8 марта «Букет мелодий»</a:t>
          </a:r>
          <a:endParaRPr lang="ru-RU" dirty="0"/>
        </a:p>
      </dgm:t>
    </dgm:pt>
    <dgm:pt modelId="{92070114-9D2E-44FE-B3D4-EADFD64F5F4E}" type="parTrans" cxnId="{81B18611-A660-4F65-9F4A-8CB6ADBB1C8F}">
      <dgm:prSet/>
      <dgm:spPr/>
      <dgm:t>
        <a:bodyPr/>
        <a:lstStyle/>
        <a:p>
          <a:endParaRPr lang="ru-RU"/>
        </a:p>
      </dgm:t>
    </dgm:pt>
    <dgm:pt modelId="{4741141C-A881-4B47-BE46-682E8EE07836}" type="sibTrans" cxnId="{81B18611-A660-4F65-9F4A-8CB6ADBB1C8F}">
      <dgm:prSet/>
      <dgm:spPr/>
      <dgm:t>
        <a:bodyPr/>
        <a:lstStyle/>
        <a:p>
          <a:endParaRPr lang="ru-RU"/>
        </a:p>
      </dgm:t>
    </dgm:pt>
    <dgm:pt modelId="{9CF61C31-56D0-4D4C-8E55-B48A8E00209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12,7 тыс.руб.</a:t>
          </a:r>
          <a:endParaRPr lang="ru-RU" dirty="0"/>
        </a:p>
      </dgm:t>
    </dgm:pt>
    <dgm:pt modelId="{4FEC084E-7A2E-42DC-9A53-843DBF3FE40F}" type="parTrans" cxnId="{8E2138E8-8117-4126-B6DA-39661E74F3D8}">
      <dgm:prSet/>
      <dgm:spPr/>
      <dgm:t>
        <a:bodyPr/>
        <a:lstStyle/>
        <a:p>
          <a:endParaRPr lang="ru-RU"/>
        </a:p>
      </dgm:t>
    </dgm:pt>
    <dgm:pt modelId="{F164B548-2076-4A66-9579-8D9F7F00CAEB}" type="sibTrans" cxnId="{8E2138E8-8117-4126-B6DA-39661E74F3D8}">
      <dgm:prSet/>
      <dgm:spPr/>
      <dgm:t>
        <a:bodyPr/>
        <a:lstStyle/>
        <a:p>
          <a:endParaRPr lang="ru-RU"/>
        </a:p>
      </dgm:t>
    </dgm:pt>
    <dgm:pt modelId="{28C85ADC-4466-47D2-B580-778124D72CC7}">
      <dgm:prSet phldrT="[Текст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Митинг «Колокол Чернобыля»</a:t>
          </a:r>
          <a:endParaRPr lang="ru-RU" dirty="0"/>
        </a:p>
      </dgm:t>
    </dgm:pt>
    <dgm:pt modelId="{6D24C344-335A-4464-AF07-57CCEFC5FA1B}" type="parTrans" cxnId="{63317AF9-8D9D-4119-A0C5-61520EBE147B}">
      <dgm:prSet/>
      <dgm:spPr/>
      <dgm:t>
        <a:bodyPr/>
        <a:lstStyle/>
        <a:p>
          <a:endParaRPr lang="ru-RU"/>
        </a:p>
      </dgm:t>
    </dgm:pt>
    <dgm:pt modelId="{0C3FA322-356F-498E-83F6-FB65542EDA45}" type="sibTrans" cxnId="{63317AF9-8D9D-4119-A0C5-61520EBE147B}">
      <dgm:prSet/>
      <dgm:spPr/>
      <dgm:t>
        <a:bodyPr/>
        <a:lstStyle/>
        <a:p>
          <a:endParaRPr lang="ru-RU"/>
        </a:p>
      </dgm:t>
    </dgm:pt>
    <dgm:pt modelId="{4E032633-256F-4C4B-857D-2FA1CF5DEC3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12,3 тыс.руб.</a:t>
          </a:r>
          <a:endParaRPr lang="ru-RU" dirty="0"/>
        </a:p>
      </dgm:t>
    </dgm:pt>
    <dgm:pt modelId="{93A529EC-8683-411C-8E82-BA963DA2F36B}" type="parTrans" cxnId="{87E2F9A6-EAF8-48EE-9A10-4ABFD4BF8177}">
      <dgm:prSet/>
      <dgm:spPr/>
      <dgm:t>
        <a:bodyPr/>
        <a:lstStyle/>
        <a:p>
          <a:endParaRPr lang="ru-RU"/>
        </a:p>
      </dgm:t>
    </dgm:pt>
    <dgm:pt modelId="{A33C9121-F060-47A5-8ABD-E16924446851}" type="sibTrans" cxnId="{87E2F9A6-EAF8-48EE-9A10-4ABFD4BF8177}">
      <dgm:prSet/>
      <dgm:spPr/>
      <dgm:t>
        <a:bodyPr/>
        <a:lstStyle/>
        <a:p>
          <a:endParaRPr lang="ru-RU"/>
        </a:p>
      </dgm:t>
    </dgm:pt>
    <dgm:pt modelId="{96EC730E-89F3-44B5-95CE-14745937E20C}">
      <dgm:prSet phldrT="[Текст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Районный фестиваль хореографии «Грация – 2017»</a:t>
          </a:r>
          <a:endParaRPr lang="ru-RU" dirty="0"/>
        </a:p>
      </dgm:t>
    </dgm:pt>
    <dgm:pt modelId="{A3A0FD13-1227-438C-BBE7-78392564A5A2}" type="parTrans" cxnId="{CF9E1753-38B9-4BAA-BC1D-7803BC73EDAD}">
      <dgm:prSet/>
      <dgm:spPr/>
      <dgm:t>
        <a:bodyPr/>
        <a:lstStyle/>
        <a:p>
          <a:endParaRPr lang="ru-RU"/>
        </a:p>
      </dgm:t>
    </dgm:pt>
    <dgm:pt modelId="{6B5DB44E-C761-4BC2-B26E-853BB8744682}" type="sibTrans" cxnId="{CF9E1753-38B9-4BAA-BC1D-7803BC73EDAD}">
      <dgm:prSet/>
      <dgm:spPr/>
      <dgm:t>
        <a:bodyPr/>
        <a:lstStyle/>
        <a:p>
          <a:endParaRPr lang="ru-RU"/>
        </a:p>
      </dgm:t>
    </dgm:pt>
    <dgm:pt modelId="{5B4D6A96-F1A1-4B9C-A0CE-D3A0A6FF9E0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DB2DD333-E325-48ED-B03E-E218EA623C38}" type="parTrans" cxnId="{4A04375E-EB6C-4925-A54F-208ED0BFB105}">
      <dgm:prSet/>
      <dgm:spPr/>
      <dgm:t>
        <a:bodyPr/>
        <a:lstStyle/>
        <a:p>
          <a:endParaRPr lang="ru-RU"/>
        </a:p>
      </dgm:t>
    </dgm:pt>
    <dgm:pt modelId="{1B634DB4-4D41-4336-B311-6553A57B414A}" type="sibTrans" cxnId="{4A04375E-EB6C-4925-A54F-208ED0BFB105}">
      <dgm:prSet/>
      <dgm:spPr/>
      <dgm:t>
        <a:bodyPr/>
        <a:lstStyle/>
        <a:p>
          <a:endParaRPr lang="ru-RU"/>
        </a:p>
      </dgm:t>
    </dgm:pt>
    <dgm:pt modelId="{BC4D2ACD-E11D-413E-8D8C-FCF07CDB54EB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Встреча ветеранов ВОВ «В кругу боевых друзей»</a:t>
          </a:r>
          <a:endParaRPr lang="ru-RU" dirty="0"/>
        </a:p>
      </dgm:t>
    </dgm:pt>
    <dgm:pt modelId="{1DD281FF-4B9A-415E-9341-9382349E3457}" type="parTrans" cxnId="{D06BFF0E-5DF1-4EF1-AFA9-E952E8C69754}">
      <dgm:prSet/>
      <dgm:spPr/>
      <dgm:t>
        <a:bodyPr/>
        <a:lstStyle/>
        <a:p>
          <a:endParaRPr lang="ru-RU"/>
        </a:p>
      </dgm:t>
    </dgm:pt>
    <dgm:pt modelId="{AF1687E8-62E5-4743-841C-442E09E37E26}" type="sibTrans" cxnId="{D06BFF0E-5DF1-4EF1-AFA9-E952E8C69754}">
      <dgm:prSet/>
      <dgm:spPr/>
      <dgm:t>
        <a:bodyPr/>
        <a:lstStyle/>
        <a:p>
          <a:endParaRPr lang="ru-RU"/>
        </a:p>
      </dgm:t>
    </dgm:pt>
    <dgm:pt modelId="{8AB89983-0097-4064-A01D-A96B072D10D0}" type="pres">
      <dgm:prSet presAssocID="{29AD83A7-0736-4B95-95E1-1E0BBF38CF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0693C-802F-42C0-8BA9-CEA9B91036F5}" type="pres">
      <dgm:prSet presAssocID="{0EABE584-9E78-4E18-9864-E9592589FB91}" presName="linNode" presStyleCnt="0"/>
      <dgm:spPr/>
    </dgm:pt>
    <dgm:pt modelId="{F7F8F642-8586-4E0B-9704-421F74964D04}" type="pres">
      <dgm:prSet presAssocID="{0EABE584-9E78-4E18-9864-E9592589FB9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6B74-BAC6-48FB-A69E-77EFDF7A56F7}" type="pres">
      <dgm:prSet presAssocID="{0EABE584-9E78-4E18-9864-E9592589FB9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80166-B4C9-4822-80B4-8F44633A2AB5}" type="pres">
      <dgm:prSet presAssocID="{AD030B3E-D469-4E1F-A9A2-89373C81891B}" presName="sp" presStyleCnt="0"/>
      <dgm:spPr/>
    </dgm:pt>
    <dgm:pt modelId="{242AF810-05B3-4364-BF57-975870B27586}" type="pres">
      <dgm:prSet presAssocID="{C3960CB4-56EB-4516-8D42-B2AFB7AF06FC}" presName="linNode" presStyleCnt="0"/>
      <dgm:spPr/>
    </dgm:pt>
    <dgm:pt modelId="{C1558259-A118-41DA-B639-5F5874386B47}" type="pres">
      <dgm:prSet presAssocID="{C3960CB4-56EB-4516-8D42-B2AFB7AF06F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F84D2-46CE-4315-AC9A-EC068F3D11B9}" type="pres">
      <dgm:prSet presAssocID="{C3960CB4-56EB-4516-8D42-B2AFB7AF06F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B46D-979C-42EE-B2EA-72915A9E86A7}" type="pres">
      <dgm:prSet presAssocID="{9B8C3139-A5E0-4F0F-A0EC-E68C96173B13}" presName="sp" presStyleCnt="0"/>
      <dgm:spPr/>
    </dgm:pt>
    <dgm:pt modelId="{D3EBD3A9-8A02-44CD-9367-8806DFC72F74}" type="pres">
      <dgm:prSet presAssocID="{9CF61C31-56D0-4D4C-8E55-B48A8E002098}" presName="linNode" presStyleCnt="0"/>
      <dgm:spPr/>
    </dgm:pt>
    <dgm:pt modelId="{28FC7E3D-4632-4CC7-8C4F-2DADF80FD840}" type="pres">
      <dgm:prSet presAssocID="{9CF61C31-56D0-4D4C-8E55-B48A8E002098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0A811-7BD1-4C63-9842-B69D2F4EB9E0}" type="pres">
      <dgm:prSet presAssocID="{9CF61C31-56D0-4D4C-8E55-B48A8E00209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7778A-0DC7-482A-B5A5-7B6D19F585D3}" type="pres">
      <dgm:prSet presAssocID="{F164B548-2076-4A66-9579-8D9F7F00CAEB}" presName="sp" presStyleCnt="0"/>
      <dgm:spPr/>
    </dgm:pt>
    <dgm:pt modelId="{E94364DA-5160-4CD5-B71D-1802302C4C81}" type="pres">
      <dgm:prSet presAssocID="{4E032633-256F-4C4B-857D-2FA1CF5DEC3B}" presName="linNode" presStyleCnt="0"/>
      <dgm:spPr/>
    </dgm:pt>
    <dgm:pt modelId="{470122CE-4ADC-4BBD-9F23-938B7946A2A2}" type="pres">
      <dgm:prSet presAssocID="{4E032633-256F-4C4B-857D-2FA1CF5DEC3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7C8F0-9F88-4D19-94DE-988747E374A0}" type="pres">
      <dgm:prSet presAssocID="{4E032633-256F-4C4B-857D-2FA1CF5DEC3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6D51-A2DB-418F-AA1A-F1F415347F7C}" type="pres">
      <dgm:prSet presAssocID="{A33C9121-F060-47A5-8ABD-E16924446851}" presName="sp" presStyleCnt="0"/>
      <dgm:spPr/>
    </dgm:pt>
    <dgm:pt modelId="{6268B943-58B1-4950-ABC4-2BCE4059A3D4}" type="pres">
      <dgm:prSet presAssocID="{5B4D6A96-F1A1-4B9C-A0CE-D3A0A6FF9E02}" presName="linNode" presStyleCnt="0"/>
      <dgm:spPr/>
    </dgm:pt>
    <dgm:pt modelId="{00F96E50-F615-478F-AD51-1BDBC3698A2D}" type="pres">
      <dgm:prSet presAssocID="{5B4D6A96-F1A1-4B9C-A0CE-D3A0A6FF9E0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AC27-69A7-40F9-9503-19A07FF35F78}" type="pres">
      <dgm:prSet presAssocID="{5B4D6A96-F1A1-4B9C-A0CE-D3A0A6FF9E0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5BEC53-679B-4466-B989-6779361B749E}" type="presOf" srcId="{0EABE584-9E78-4E18-9864-E9592589FB91}" destId="{F7F8F642-8586-4E0B-9704-421F74964D04}" srcOrd="0" destOrd="0" presId="urn:microsoft.com/office/officeart/2005/8/layout/vList5"/>
    <dgm:cxn modelId="{E7F1B443-FFC4-4381-960A-024872133CCD}" type="presOf" srcId="{3AC45ED1-FB78-430E-838C-5A52CF5E415B}" destId="{C2DF84D2-46CE-4315-AC9A-EC068F3D11B9}" srcOrd="0" destOrd="0" presId="urn:microsoft.com/office/officeart/2005/8/layout/vList5"/>
    <dgm:cxn modelId="{CF9E1753-38B9-4BAA-BC1D-7803BC73EDAD}" srcId="{4E032633-256F-4C4B-857D-2FA1CF5DEC3B}" destId="{96EC730E-89F3-44B5-95CE-14745937E20C}" srcOrd="0" destOrd="0" parTransId="{A3A0FD13-1227-438C-BBE7-78392564A5A2}" sibTransId="{6B5DB44E-C761-4BC2-B26E-853BB8744682}"/>
    <dgm:cxn modelId="{81B18611-A660-4F65-9F4A-8CB6ADBB1C8F}" srcId="{C3960CB4-56EB-4516-8D42-B2AFB7AF06FC}" destId="{3AC45ED1-FB78-430E-838C-5A52CF5E415B}" srcOrd="0" destOrd="0" parTransId="{92070114-9D2E-44FE-B3D4-EADFD64F5F4E}" sibTransId="{4741141C-A881-4B47-BE46-682E8EE07836}"/>
    <dgm:cxn modelId="{4A04375E-EB6C-4925-A54F-208ED0BFB105}" srcId="{29AD83A7-0736-4B95-95E1-1E0BBF38CF06}" destId="{5B4D6A96-F1A1-4B9C-A0CE-D3A0A6FF9E02}" srcOrd="4" destOrd="0" parTransId="{DB2DD333-E325-48ED-B03E-E218EA623C38}" sibTransId="{1B634DB4-4D41-4336-B311-6553A57B414A}"/>
    <dgm:cxn modelId="{FA1AA142-E356-45EC-A77C-8AFF79EB7711}" type="presOf" srcId="{BC4D2ACD-E11D-413E-8D8C-FCF07CDB54EB}" destId="{5EC4AC27-69A7-40F9-9503-19A07FF35F78}" srcOrd="0" destOrd="0" presId="urn:microsoft.com/office/officeart/2005/8/layout/vList5"/>
    <dgm:cxn modelId="{D06BFF0E-5DF1-4EF1-AFA9-E952E8C69754}" srcId="{5B4D6A96-F1A1-4B9C-A0CE-D3A0A6FF9E02}" destId="{BC4D2ACD-E11D-413E-8D8C-FCF07CDB54EB}" srcOrd="0" destOrd="0" parTransId="{1DD281FF-4B9A-415E-9341-9382349E3457}" sibTransId="{AF1687E8-62E5-4743-841C-442E09E37E26}"/>
    <dgm:cxn modelId="{F4FE6558-4922-43DA-B78E-F6AD90DB4626}" type="presOf" srcId="{96EC730E-89F3-44B5-95CE-14745937E20C}" destId="{4B27C8F0-9F88-4D19-94DE-988747E374A0}" srcOrd="0" destOrd="0" presId="urn:microsoft.com/office/officeart/2005/8/layout/vList5"/>
    <dgm:cxn modelId="{63317AF9-8D9D-4119-A0C5-61520EBE147B}" srcId="{9CF61C31-56D0-4D4C-8E55-B48A8E002098}" destId="{28C85ADC-4466-47D2-B580-778124D72CC7}" srcOrd="0" destOrd="0" parTransId="{6D24C344-335A-4464-AF07-57CCEFC5FA1B}" sibTransId="{0C3FA322-356F-498E-83F6-FB65542EDA45}"/>
    <dgm:cxn modelId="{87E2F9A6-EAF8-48EE-9A10-4ABFD4BF8177}" srcId="{29AD83A7-0736-4B95-95E1-1E0BBF38CF06}" destId="{4E032633-256F-4C4B-857D-2FA1CF5DEC3B}" srcOrd="3" destOrd="0" parTransId="{93A529EC-8683-411C-8E82-BA963DA2F36B}" sibTransId="{A33C9121-F060-47A5-8ABD-E16924446851}"/>
    <dgm:cxn modelId="{6220FC3C-8646-45D7-A574-F63572B700CF}" srcId="{29AD83A7-0736-4B95-95E1-1E0BBF38CF06}" destId="{C3960CB4-56EB-4516-8D42-B2AFB7AF06FC}" srcOrd="1" destOrd="0" parTransId="{2EACC532-C3AF-4A94-9E08-048F2D69CE21}" sibTransId="{9B8C3139-A5E0-4F0F-A0EC-E68C96173B13}"/>
    <dgm:cxn modelId="{12B96B51-724F-4834-846E-28EEA2FFBBA7}" type="presOf" srcId="{5B4D6A96-F1A1-4B9C-A0CE-D3A0A6FF9E02}" destId="{00F96E50-F615-478F-AD51-1BDBC3698A2D}" srcOrd="0" destOrd="0" presId="urn:microsoft.com/office/officeart/2005/8/layout/vList5"/>
    <dgm:cxn modelId="{B01DC443-F370-47AA-8DAB-D60E3A28E680}" srcId="{0EABE584-9E78-4E18-9864-E9592589FB91}" destId="{5C4ABAD0-808E-4CDC-83FF-954AF1B3DD35}" srcOrd="0" destOrd="0" parTransId="{F2826EBF-C28D-4BC8-AF3E-830278B25FE2}" sibTransId="{DC6F2A29-E006-45D8-9082-E86C7FA125A5}"/>
    <dgm:cxn modelId="{218D9FBF-7DA0-4681-9569-E2374F9C78E7}" type="presOf" srcId="{5C4ABAD0-808E-4CDC-83FF-954AF1B3DD35}" destId="{22666B74-BAC6-48FB-A69E-77EFDF7A56F7}" srcOrd="0" destOrd="0" presId="urn:microsoft.com/office/officeart/2005/8/layout/vList5"/>
    <dgm:cxn modelId="{54B3EF84-5462-4EDE-8584-86050B576810}" type="presOf" srcId="{9CF61C31-56D0-4D4C-8E55-B48A8E002098}" destId="{28FC7E3D-4632-4CC7-8C4F-2DADF80FD840}" srcOrd="0" destOrd="0" presId="urn:microsoft.com/office/officeart/2005/8/layout/vList5"/>
    <dgm:cxn modelId="{0C13950D-8B1E-4D47-9F35-4C145430DBC9}" srcId="{29AD83A7-0736-4B95-95E1-1E0BBF38CF06}" destId="{0EABE584-9E78-4E18-9864-E9592589FB91}" srcOrd="0" destOrd="0" parTransId="{B4BEE736-55B3-4BC9-B59C-06061C708B41}" sibTransId="{AD030B3E-D469-4E1F-A9A2-89373C81891B}"/>
    <dgm:cxn modelId="{F9649859-01BD-4CD9-BD8D-A4994D5CF3A1}" type="presOf" srcId="{4E032633-256F-4C4B-857D-2FA1CF5DEC3B}" destId="{470122CE-4ADC-4BBD-9F23-938B7946A2A2}" srcOrd="0" destOrd="0" presId="urn:microsoft.com/office/officeart/2005/8/layout/vList5"/>
    <dgm:cxn modelId="{0EAAA69E-3AC2-4ECB-84C3-90104742CDA8}" type="presOf" srcId="{C3960CB4-56EB-4516-8D42-B2AFB7AF06FC}" destId="{C1558259-A118-41DA-B639-5F5874386B47}" srcOrd="0" destOrd="0" presId="urn:microsoft.com/office/officeart/2005/8/layout/vList5"/>
    <dgm:cxn modelId="{AF5C115B-7FE2-47B9-9999-A98D675E35E8}" type="presOf" srcId="{29AD83A7-0736-4B95-95E1-1E0BBF38CF06}" destId="{8AB89983-0097-4064-A01D-A96B072D10D0}" srcOrd="0" destOrd="0" presId="urn:microsoft.com/office/officeart/2005/8/layout/vList5"/>
    <dgm:cxn modelId="{8E2138E8-8117-4126-B6DA-39661E74F3D8}" srcId="{29AD83A7-0736-4B95-95E1-1E0BBF38CF06}" destId="{9CF61C31-56D0-4D4C-8E55-B48A8E002098}" srcOrd="2" destOrd="0" parTransId="{4FEC084E-7A2E-42DC-9A53-843DBF3FE40F}" sibTransId="{F164B548-2076-4A66-9579-8D9F7F00CAEB}"/>
    <dgm:cxn modelId="{2A5ADDE9-1296-4405-AA67-80C3BF78CF18}" type="presOf" srcId="{28C85ADC-4466-47D2-B580-778124D72CC7}" destId="{0FA0A811-7BD1-4C63-9842-B69D2F4EB9E0}" srcOrd="0" destOrd="0" presId="urn:microsoft.com/office/officeart/2005/8/layout/vList5"/>
    <dgm:cxn modelId="{0DA3ED3B-F1C5-4DC9-821C-C3660554FD4E}" type="presParOf" srcId="{8AB89983-0097-4064-A01D-A96B072D10D0}" destId="{4730693C-802F-42C0-8BA9-CEA9B91036F5}" srcOrd="0" destOrd="0" presId="urn:microsoft.com/office/officeart/2005/8/layout/vList5"/>
    <dgm:cxn modelId="{5098524C-E857-4BA3-975F-172515869785}" type="presParOf" srcId="{4730693C-802F-42C0-8BA9-CEA9B91036F5}" destId="{F7F8F642-8586-4E0B-9704-421F74964D04}" srcOrd="0" destOrd="0" presId="urn:microsoft.com/office/officeart/2005/8/layout/vList5"/>
    <dgm:cxn modelId="{449E4E53-A4D8-4650-8A16-053F3D336D0B}" type="presParOf" srcId="{4730693C-802F-42C0-8BA9-CEA9B91036F5}" destId="{22666B74-BAC6-48FB-A69E-77EFDF7A56F7}" srcOrd="1" destOrd="0" presId="urn:microsoft.com/office/officeart/2005/8/layout/vList5"/>
    <dgm:cxn modelId="{8C3FA2E8-C466-4C80-A6FB-02C5D4BDBCDE}" type="presParOf" srcId="{8AB89983-0097-4064-A01D-A96B072D10D0}" destId="{0E880166-B4C9-4822-80B4-8F44633A2AB5}" srcOrd="1" destOrd="0" presId="urn:microsoft.com/office/officeart/2005/8/layout/vList5"/>
    <dgm:cxn modelId="{66E4077E-7EF0-40FB-B0AE-93144BE4D00D}" type="presParOf" srcId="{8AB89983-0097-4064-A01D-A96B072D10D0}" destId="{242AF810-05B3-4364-BF57-975870B27586}" srcOrd="2" destOrd="0" presId="urn:microsoft.com/office/officeart/2005/8/layout/vList5"/>
    <dgm:cxn modelId="{4F17801B-366E-43B5-8256-2678322F2D99}" type="presParOf" srcId="{242AF810-05B3-4364-BF57-975870B27586}" destId="{C1558259-A118-41DA-B639-5F5874386B47}" srcOrd="0" destOrd="0" presId="urn:microsoft.com/office/officeart/2005/8/layout/vList5"/>
    <dgm:cxn modelId="{DC77108E-F6AF-488B-8B6C-EC15B6DD3EB9}" type="presParOf" srcId="{242AF810-05B3-4364-BF57-975870B27586}" destId="{C2DF84D2-46CE-4315-AC9A-EC068F3D11B9}" srcOrd="1" destOrd="0" presId="urn:microsoft.com/office/officeart/2005/8/layout/vList5"/>
    <dgm:cxn modelId="{D9606A5C-5B67-491E-ABC3-0352A89D0A39}" type="presParOf" srcId="{8AB89983-0097-4064-A01D-A96B072D10D0}" destId="{A85FB46D-979C-42EE-B2EA-72915A9E86A7}" srcOrd="3" destOrd="0" presId="urn:microsoft.com/office/officeart/2005/8/layout/vList5"/>
    <dgm:cxn modelId="{B735E525-D423-4D58-90B1-34ECC5115006}" type="presParOf" srcId="{8AB89983-0097-4064-A01D-A96B072D10D0}" destId="{D3EBD3A9-8A02-44CD-9367-8806DFC72F74}" srcOrd="4" destOrd="0" presId="urn:microsoft.com/office/officeart/2005/8/layout/vList5"/>
    <dgm:cxn modelId="{88F3FB05-7471-44FA-9131-334FB24D6BCC}" type="presParOf" srcId="{D3EBD3A9-8A02-44CD-9367-8806DFC72F74}" destId="{28FC7E3D-4632-4CC7-8C4F-2DADF80FD840}" srcOrd="0" destOrd="0" presId="urn:microsoft.com/office/officeart/2005/8/layout/vList5"/>
    <dgm:cxn modelId="{4A2E0EAD-1B23-403D-863D-086210B199F3}" type="presParOf" srcId="{D3EBD3A9-8A02-44CD-9367-8806DFC72F74}" destId="{0FA0A811-7BD1-4C63-9842-B69D2F4EB9E0}" srcOrd="1" destOrd="0" presId="urn:microsoft.com/office/officeart/2005/8/layout/vList5"/>
    <dgm:cxn modelId="{37285FEA-C7FA-4625-A5AE-33D84A1C79C6}" type="presParOf" srcId="{8AB89983-0097-4064-A01D-A96B072D10D0}" destId="{4FE7778A-0DC7-482A-B5A5-7B6D19F585D3}" srcOrd="5" destOrd="0" presId="urn:microsoft.com/office/officeart/2005/8/layout/vList5"/>
    <dgm:cxn modelId="{E5C3B76C-AF34-42C4-B2F6-48DB83620100}" type="presParOf" srcId="{8AB89983-0097-4064-A01D-A96B072D10D0}" destId="{E94364DA-5160-4CD5-B71D-1802302C4C81}" srcOrd="6" destOrd="0" presId="urn:microsoft.com/office/officeart/2005/8/layout/vList5"/>
    <dgm:cxn modelId="{774C52B2-E98E-41A4-B590-F70CD2141B75}" type="presParOf" srcId="{E94364DA-5160-4CD5-B71D-1802302C4C81}" destId="{470122CE-4ADC-4BBD-9F23-938B7946A2A2}" srcOrd="0" destOrd="0" presId="urn:microsoft.com/office/officeart/2005/8/layout/vList5"/>
    <dgm:cxn modelId="{5D904634-F47F-4227-B446-97F572EFC0A5}" type="presParOf" srcId="{E94364DA-5160-4CD5-B71D-1802302C4C81}" destId="{4B27C8F0-9F88-4D19-94DE-988747E374A0}" srcOrd="1" destOrd="0" presId="urn:microsoft.com/office/officeart/2005/8/layout/vList5"/>
    <dgm:cxn modelId="{BF00C697-489A-4DC6-A15D-932A03D3F65A}" type="presParOf" srcId="{8AB89983-0097-4064-A01D-A96B072D10D0}" destId="{D2CF6D51-A2DB-418F-AA1A-F1F415347F7C}" srcOrd="7" destOrd="0" presId="urn:microsoft.com/office/officeart/2005/8/layout/vList5"/>
    <dgm:cxn modelId="{F8334588-C5B0-4BA2-96CF-2659FCD428DD}" type="presParOf" srcId="{8AB89983-0097-4064-A01D-A96B072D10D0}" destId="{6268B943-58B1-4950-ABC4-2BCE4059A3D4}" srcOrd="8" destOrd="0" presId="urn:microsoft.com/office/officeart/2005/8/layout/vList5"/>
    <dgm:cxn modelId="{DEA93917-5991-4663-A2D4-F1CD76E910CC}" type="presParOf" srcId="{6268B943-58B1-4950-ABC4-2BCE4059A3D4}" destId="{00F96E50-F615-478F-AD51-1BDBC3698A2D}" srcOrd="0" destOrd="0" presId="urn:microsoft.com/office/officeart/2005/8/layout/vList5"/>
    <dgm:cxn modelId="{108F3963-2923-42A0-A791-75804B5A9065}" type="presParOf" srcId="{6268B943-58B1-4950-ABC4-2BCE4059A3D4}" destId="{5EC4AC27-69A7-40F9-9503-19A07FF35F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3CE9F0-656A-4335-8518-3BF594ADFB8D}" type="doc">
      <dgm:prSet loTypeId="urn:microsoft.com/office/officeart/2005/8/layout/vList5" loCatId="list" qsTypeId="urn:microsoft.com/office/officeart/2005/8/quickstyle/simple1#7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173B09F-3991-4418-A727-8DE6AFAF784B}">
      <dgm:prSet phldrT="[Текст]"/>
      <dgm:spPr/>
      <dgm:t>
        <a:bodyPr/>
        <a:lstStyle/>
        <a:p>
          <a:r>
            <a:rPr lang="ru-RU" dirty="0" smtClean="0"/>
            <a:t>4,8 тыс.руб.</a:t>
          </a:r>
          <a:endParaRPr lang="ru-RU" dirty="0"/>
        </a:p>
      </dgm:t>
    </dgm:pt>
    <dgm:pt modelId="{74676768-3D5C-41D0-AEA4-62DF08689699}" type="parTrans" cxnId="{587B81A7-F8B4-4381-8577-C89C32246CE3}">
      <dgm:prSet/>
      <dgm:spPr/>
      <dgm:t>
        <a:bodyPr/>
        <a:lstStyle/>
        <a:p>
          <a:endParaRPr lang="ru-RU"/>
        </a:p>
      </dgm:t>
    </dgm:pt>
    <dgm:pt modelId="{8AD06B06-004C-49B5-9844-DFAE8990D977}" type="sibTrans" cxnId="{587B81A7-F8B4-4381-8577-C89C32246CE3}">
      <dgm:prSet/>
      <dgm:spPr/>
      <dgm:t>
        <a:bodyPr/>
        <a:lstStyle/>
        <a:p>
          <a:endParaRPr lang="ru-RU"/>
        </a:p>
      </dgm:t>
    </dgm:pt>
    <dgm:pt modelId="{48DBF9D9-9238-4649-BF9F-1CDA97838807}">
      <dgm:prSet phldrT="[Текст]"/>
      <dgm:spPr/>
      <dgm:t>
        <a:bodyPr/>
        <a:lstStyle/>
        <a:p>
          <a:pPr algn="ctr"/>
          <a:r>
            <a:rPr lang="ru-RU" dirty="0" smtClean="0"/>
            <a:t>Фестиваль авторской песни «Константиновский слет пилигримов»</a:t>
          </a:r>
          <a:endParaRPr lang="ru-RU" dirty="0"/>
        </a:p>
      </dgm:t>
    </dgm:pt>
    <dgm:pt modelId="{0D0B7192-EA43-4D96-A779-942901F30FCD}" type="parTrans" cxnId="{4C34E9C2-E003-42CC-A4B6-A31261C80BC8}">
      <dgm:prSet/>
      <dgm:spPr/>
      <dgm:t>
        <a:bodyPr/>
        <a:lstStyle/>
        <a:p>
          <a:endParaRPr lang="ru-RU"/>
        </a:p>
      </dgm:t>
    </dgm:pt>
    <dgm:pt modelId="{42C485C0-FF9E-49A0-BC8E-1B94642535D1}" type="sibTrans" cxnId="{4C34E9C2-E003-42CC-A4B6-A31261C80BC8}">
      <dgm:prSet/>
      <dgm:spPr/>
      <dgm:t>
        <a:bodyPr/>
        <a:lstStyle/>
        <a:p>
          <a:endParaRPr lang="ru-RU"/>
        </a:p>
      </dgm:t>
    </dgm:pt>
    <dgm:pt modelId="{304CF4A9-D025-4450-B886-7390997F2DA5}">
      <dgm:prSet phldrT="[Текст]"/>
      <dgm:spPr/>
      <dgm:t>
        <a:bodyPr/>
        <a:lstStyle/>
        <a:p>
          <a:r>
            <a:rPr lang="ru-RU" dirty="0" smtClean="0"/>
            <a:t>6,0 тыс.руб.</a:t>
          </a:r>
          <a:endParaRPr lang="ru-RU" dirty="0"/>
        </a:p>
      </dgm:t>
    </dgm:pt>
    <dgm:pt modelId="{43CFC978-8EE3-44BF-A6E1-6612E55B258C}" type="parTrans" cxnId="{A18F3D74-12B3-4733-A71C-E9AD7E4ACC0D}">
      <dgm:prSet/>
      <dgm:spPr/>
      <dgm:t>
        <a:bodyPr/>
        <a:lstStyle/>
        <a:p>
          <a:endParaRPr lang="ru-RU"/>
        </a:p>
      </dgm:t>
    </dgm:pt>
    <dgm:pt modelId="{B299F904-3708-44C0-BB70-794990317CED}" type="sibTrans" cxnId="{A18F3D74-12B3-4733-A71C-E9AD7E4ACC0D}">
      <dgm:prSet/>
      <dgm:spPr/>
      <dgm:t>
        <a:bodyPr/>
        <a:lstStyle/>
        <a:p>
          <a:endParaRPr lang="ru-RU"/>
        </a:p>
      </dgm:t>
    </dgm:pt>
    <dgm:pt modelId="{A8BFBA23-4A3F-4EC7-88E3-3D4464D30914}">
      <dgm:prSet phldrT="[Текст]"/>
      <dgm:spPr/>
      <dgm:t>
        <a:bodyPr/>
        <a:lstStyle/>
        <a:p>
          <a:pPr algn="ctr"/>
          <a:r>
            <a:rPr lang="ru-RU" dirty="0" smtClean="0"/>
            <a:t>Фестиваль талантливой молодежи «Серебряный дождь»</a:t>
          </a:r>
          <a:endParaRPr lang="ru-RU" dirty="0"/>
        </a:p>
      </dgm:t>
    </dgm:pt>
    <dgm:pt modelId="{5751370C-2DB1-4233-B1E5-5ED16B8779AE}" type="parTrans" cxnId="{D961F438-BD1E-4821-8C70-239EE0CF09EA}">
      <dgm:prSet/>
      <dgm:spPr/>
      <dgm:t>
        <a:bodyPr/>
        <a:lstStyle/>
        <a:p>
          <a:endParaRPr lang="ru-RU"/>
        </a:p>
      </dgm:t>
    </dgm:pt>
    <dgm:pt modelId="{7AD708F9-3964-49AA-9F2C-69D757008CE2}" type="sibTrans" cxnId="{D961F438-BD1E-4821-8C70-239EE0CF09EA}">
      <dgm:prSet/>
      <dgm:spPr/>
      <dgm:t>
        <a:bodyPr/>
        <a:lstStyle/>
        <a:p>
          <a:endParaRPr lang="ru-RU"/>
        </a:p>
      </dgm:t>
    </dgm:pt>
    <dgm:pt modelId="{578C294A-F2D8-4FB4-831F-D4D456AED180}">
      <dgm:prSet phldrT="[Текст]"/>
      <dgm:spPr/>
      <dgm:t>
        <a:bodyPr/>
        <a:lstStyle/>
        <a:p>
          <a:r>
            <a:rPr lang="ru-RU" dirty="0" smtClean="0"/>
            <a:t>11,4 тыс.руб.</a:t>
          </a:r>
          <a:endParaRPr lang="ru-RU" dirty="0"/>
        </a:p>
      </dgm:t>
    </dgm:pt>
    <dgm:pt modelId="{450F0CAB-C424-44CB-90AA-B92185229B5C}" type="parTrans" cxnId="{B35CC8AA-068E-4196-BBBA-6D0A96ED29F4}">
      <dgm:prSet/>
      <dgm:spPr/>
      <dgm:t>
        <a:bodyPr/>
        <a:lstStyle/>
        <a:p>
          <a:endParaRPr lang="ru-RU"/>
        </a:p>
      </dgm:t>
    </dgm:pt>
    <dgm:pt modelId="{438FC21D-5F47-421C-81E7-26839EDB1025}" type="sibTrans" cxnId="{B35CC8AA-068E-4196-BBBA-6D0A96ED29F4}">
      <dgm:prSet/>
      <dgm:spPr/>
      <dgm:t>
        <a:bodyPr/>
        <a:lstStyle/>
        <a:p>
          <a:endParaRPr lang="ru-RU"/>
        </a:p>
      </dgm:t>
    </dgm:pt>
    <dgm:pt modelId="{DBDA0654-B144-4C49-B1AD-B91955647F1A}">
      <dgm:prSet phldrT="[Текст]"/>
      <dgm:spPr/>
      <dgm:t>
        <a:bodyPr/>
        <a:lstStyle/>
        <a:p>
          <a:pPr algn="ctr"/>
          <a:r>
            <a:rPr lang="ru-RU" dirty="0" smtClean="0"/>
            <a:t>Фестиваль детского творчества «Казачок»</a:t>
          </a:r>
          <a:endParaRPr lang="ru-RU" dirty="0"/>
        </a:p>
      </dgm:t>
    </dgm:pt>
    <dgm:pt modelId="{738EA40E-72B9-480B-B243-A33F30A8C18E}" type="parTrans" cxnId="{0D41A00E-A808-4486-9A19-1BE57E42F658}">
      <dgm:prSet/>
      <dgm:spPr/>
      <dgm:t>
        <a:bodyPr/>
        <a:lstStyle/>
        <a:p>
          <a:endParaRPr lang="ru-RU"/>
        </a:p>
      </dgm:t>
    </dgm:pt>
    <dgm:pt modelId="{AAEEA630-ADAA-44AA-BE0F-8051BFDB2D78}" type="sibTrans" cxnId="{0D41A00E-A808-4486-9A19-1BE57E42F658}">
      <dgm:prSet/>
      <dgm:spPr/>
      <dgm:t>
        <a:bodyPr/>
        <a:lstStyle/>
        <a:p>
          <a:endParaRPr lang="ru-RU"/>
        </a:p>
      </dgm:t>
    </dgm:pt>
    <dgm:pt modelId="{34E25F10-08C5-45C2-B1C6-E2FDEDFDFCB7}">
      <dgm:prSet phldrT="[Текст]"/>
      <dgm:spPr/>
      <dgm:t>
        <a:bodyPr/>
        <a:lstStyle/>
        <a:p>
          <a:r>
            <a:rPr lang="ru-RU" dirty="0" smtClean="0"/>
            <a:t>10,0 тыс.руб.</a:t>
          </a:r>
          <a:endParaRPr lang="ru-RU" dirty="0"/>
        </a:p>
      </dgm:t>
    </dgm:pt>
    <dgm:pt modelId="{8CA8DB98-3038-4202-8627-A3FD0892133C}" type="parTrans" cxnId="{0F533E10-FFF1-4D51-8E1C-CA35A9E889CE}">
      <dgm:prSet/>
      <dgm:spPr/>
      <dgm:t>
        <a:bodyPr/>
        <a:lstStyle/>
        <a:p>
          <a:endParaRPr lang="ru-RU"/>
        </a:p>
      </dgm:t>
    </dgm:pt>
    <dgm:pt modelId="{77D6F5A3-6477-437C-9D57-C3C495E9DD4C}" type="sibTrans" cxnId="{0F533E10-FFF1-4D51-8E1C-CA35A9E889CE}">
      <dgm:prSet/>
      <dgm:spPr/>
      <dgm:t>
        <a:bodyPr/>
        <a:lstStyle/>
        <a:p>
          <a:endParaRPr lang="ru-RU"/>
        </a:p>
      </dgm:t>
    </dgm:pt>
    <dgm:pt modelId="{3C54546D-72D1-4CB0-9713-1D1C1BCDA80C}">
      <dgm:prSet phldrT="[Текст]"/>
      <dgm:spPr/>
      <dgm:t>
        <a:bodyPr/>
        <a:lstStyle/>
        <a:p>
          <a:pPr algn="ctr"/>
          <a:r>
            <a:rPr lang="ru-RU" dirty="0" smtClean="0"/>
            <a:t>Районный фестиваль «Народов Дона - дружная семья»</a:t>
          </a:r>
          <a:endParaRPr lang="ru-RU" dirty="0"/>
        </a:p>
      </dgm:t>
    </dgm:pt>
    <dgm:pt modelId="{FDA47504-AAF1-46CA-96FC-8FA0BA6E3005}" type="parTrans" cxnId="{D50EC23B-1333-4EA4-A062-1197B21F6EE0}">
      <dgm:prSet/>
      <dgm:spPr/>
      <dgm:t>
        <a:bodyPr/>
        <a:lstStyle/>
        <a:p>
          <a:endParaRPr lang="ru-RU"/>
        </a:p>
      </dgm:t>
    </dgm:pt>
    <dgm:pt modelId="{45BAB008-4596-459A-915F-F5248FEF1015}" type="sibTrans" cxnId="{D50EC23B-1333-4EA4-A062-1197B21F6EE0}">
      <dgm:prSet/>
      <dgm:spPr/>
      <dgm:t>
        <a:bodyPr/>
        <a:lstStyle/>
        <a:p>
          <a:endParaRPr lang="ru-RU"/>
        </a:p>
      </dgm:t>
    </dgm:pt>
    <dgm:pt modelId="{9EECEB09-48FA-4CC8-8716-B0383F5BE82F}" type="pres">
      <dgm:prSet presAssocID="{0A3CE9F0-656A-4335-8518-3BF594ADF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2462E-8486-40C9-B6D7-E3732135F603}" type="pres">
      <dgm:prSet presAssocID="{9173B09F-3991-4418-A727-8DE6AFAF784B}" presName="linNode" presStyleCnt="0"/>
      <dgm:spPr/>
    </dgm:pt>
    <dgm:pt modelId="{EDCA5365-1BEB-4346-9209-9A75184A5A4B}" type="pres">
      <dgm:prSet presAssocID="{9173B09F-3991-4418-A727-8DE6AFAF784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498B-96EA-408E-8667-06C56778B4D5}" type="pres">
      <dgm:prSet presAssocID="{9173B09F-3991-4418-A727-8DE6AFAF784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84FFE-4C1E-403C-8DA9-A63BA0C55A1B}" type="pres">
      <dgm:prSet presAssocID="{8AD06B06-004C-49B5-9844-DFAE8990D977}" presName="sp" presStyleCnt="0"/>
      <dgm:spPr/>
    </dgm:pt>
    <dgm:pt modelId="{1FA3D5CE-9EA9-4535-9239-0DDBD733DE5C}" type="pres">
      <dgm:prSet presAssocID="{304CF4A9-D025-4450-B886-7390997F2DA5}" presName="linNode" presStyleCnt="0"/>
      <dgm:spPr/>
    </dgm:pt>
    <dgm:pt modelId="{227313E7-3DA5-4AFE-8AA4-BD9A2FB65A97}" type="pres">
      <dgm:prSet presAssocID="{304CF4A9-D025-4450-B886-7390997F2DA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55BA-ACEC-4210-B5CD-9F94BBA3F4DE}" type="pres">
      <dgm:prSet presAssocID="{304CF4A9-D025-4450-B886-7390997F2DA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8C7D-96DA-4727-BA45-C3952BDF1171}" type="pres">
      <dgm:prSet presAssocID="{B299F904-3708-44C0-BB70-794990317CED}" presName="sp" presStyleCnt="0"/>
      <dgm:spPr/>
    </dgm:pt>
    <dgm:pt modelId="{00890747-7904-43C4-BEA5-A9BE5FE3CD3B}" type="pres">
      <dgm:prSet presAssocID="{578C294A-F2D8-4FB4-831F-D4D456AED180}" presName="linNode" presStyleCnt="0"/>
      <dgm:spPr/>
    </dgm:pt>
    <dgm:pt modelId="{6BC0BD39-BE2F-492B-A468-8C605A2C9025}" type="pres">
      <dgm:prSet presAssocID="{578C294A-F2D8-4FB4-831F-D4D456AED18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271DF-14B0-4204-95FB-A93030E9C5C9}" type="pres">
      <dgm:prSet presAssocID="{578C294A-F2D8-4FB4-831F-D4D456AED18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D75B8-ACF2-462B-BFAF-82CFBA4A17B7}" type="pres">
      <dgm:prSet presAssocID="{438FC21D-5F47-421C-81E7-26839EDB1025}" presName="sp" presStyleCnt="0"/>
      <dgm:spPr/>
    </dgm:pt>
    <dgm:pt modelId="{C71FE39D-AA0F-4CBC-ADB4-9E584470E823}" type="pres">
      <dgm:prSet presAssocID="{34E25F10-08C5-45C2-B1C6-E2FDEDFDFCB7}" presName="linNode" presStyleCnt="0"/>
      <dgm:spPr/>
    </dgm:pt>
    <dgm:pt modelId="{55F6CC8D-87FC-468F-9B6B-C24BDDB52F56}" type="pres">
      <dgm:prSet presAssocID="{34E25F10-08C5-45C2-B1C6-E2FDEDFDFCB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8F8A9-7EC4-4C8A-9D5A-16CF07EC0DEE}" type="pres">
      <dgm:prSet presAssocID="{34E25F10-08C5-45C2-B1C6-E2FDEDFDFCB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EC23B-1333-4EA4-A062-1197B21F6EE0}" srcId="{34E25F10-08C5-45C2-B1C6-E2FDEDFDFCB7}" destId="{3C54546D-72D1-4CB0-9713-1D1C1BCDA80C}" srcOrd="0" destOrd="0" parTransId="{FDA47504-AAF1-46CA-96FC-8FA0BA6E3005}" sibTransId="{45BAB008-4596-459A-915F-F5248FEF1015}"/>
    <dgm:cxn modelId="{F1F44B69-AC6C-4504-802C-4743332D8A12}" type="presOf" srcId="{304CF4A9-D025-4450-B886-7390997F2DA5}" destId="{227313E7-3DA5-4AFE-8AA4-BD9A2FB65A97}" srcOrd="0" destOrd="0" presId="urn:microsoft.com/office/officeart/2005/8/layout/vList5"/>
    <dgm:cxn modelId="{4C34E9C2-E003-42CC-A4B6-A31261C80BC8}" srcId="{9173B09F-3991-4418-A727-8DE6AFAF784B}" destId="{48DBF9D9-9238-4649-BF9F-1CDA97838807}" srcOrd="0" destOrd="0" parTransId="{0D0B7192-EA43-4D96-A779-942901F30FCD}" sibTransId="{42C485C0-FF9E-49A0-BC8E-1B94642535D1}"/>
    <dgm:cxn modelId="{9D93493C-3BA0-4BA4-9DB6-00261D644804}" type="presOf" srcId="{48DBF9D9-9238-4649-BF9F-1CDA97838807}" destId="{520B498B-96EA-408E-8667-06C56778B4D5}" srcOrd="0" destOrd="0" presId="urn:microsoft.com/office/officeart/2005/8/layout/vList5"/>
    <dgm:cxn modelId="{D961F438-BD1E-4821-8C70-239EE0CF09EA}" srcId="{304CF4A9-D025-4450-B886-7390997F2DA5}" destId="{A8BFBA23-4A3F-4EC7-88E3-3D4464D30914}" srcOrd="0" destOrd="0" parTransId="{5751370C-2DB1-4233-B1E5-5ED16B8779AE}" sibTransId="{7AD708F9-3964-49AA-9F2C-69D757008CE2}"/>
    <dgm:cxn modelId="{B35CC8AA-068E-4196-BBBA-6D0A96ED29F4}" srcId="{0A3CE9F0-656A-4335-8518-3BF594ADFB8D}" destId="{578C294A-F2D8-4FB4-831F-D4D456AED180}" srcOrd="2" destOrd="0" parTransId="{450F0CAB-C424-44CB-90AA-B92185229B5C}" sibTransId="{438FC21D-5F47-421C-81E7-26839EDB1025}"/>
    <dgm:cxn modelId="{A18F3D74-12B3-4733-A71C-E9AD7E4ACC0D}" srcId="{0A3CE9F0-656A-4335-8518-3BF594ADFB8D}" destId="{304CF4A9-D025-4450-B886-7390997F2DA5}" srcOrd="1" destOrd="0" parTransId="{43CFC978-8EE3-44BF-A6E1-6612E55B258C}" sibTransId="{B299F904-3708-44C0-BB70-794990317CED}"/>
    <dgm:cxn modelId="{D7929CB2-0E94-489D-82A4-A738941D2027}" type="presOf" srcId="{DBDA0654-B144-4C49-B1AD-B91955647F1A}" destId="{566271DF-14B0-4204-95FB-A93030E9C5C9}" srcOrd="0" destOrd="0" presId="urn:microsoft.com/office/officeart/2005/8/layout/vList5"/>
    <dgm:cxn modelId="{0148CF27-0332-4AF5-A928-434174F065DD}" type="presOf" srcId="{578C294A-F2D8-4FB4-831F-D4D456AED180}" destId="{6BC0BD39-BE2F-492B-A468-8C605A2C9025}" srcOrd="0" destOrd="0" presId="urn:microsoft.com/office/officeart/2005/8/layout/vList5"/>
    <dgm:cxn modelId="{03C80BC6-DD82-4094-A58D-8AF3CB6F8801}" type="presOf" srcId="{3C54546D-72D1-4CB0-9713-1D1C1BCDA80C}" destId="{7688F8A9-7EC4-4C8A-9D5A-16CF07EC0DEE}" srcOrd="0" destOrd="0" presId="urn:microsoft.com/office/officeart/2005/8/layout/vList5"/>
    <dgm:cxn modelId="{617AFB02-1159-4640-8BEF-43C778231B89}" type="presOf" srcId="{A8BFBA23-4A3F-4EC7-88E3-3D4464D30914}" destId="{E68855BA-ACEC-4210-B5CD-9F94BBA3F4DE}" srcOrd="0" destOrd="0" presId="urn:microsoft.com/office/officeart/2005/8/layout/vList5"/>
    <dgm:cxn modelId="{496E6561-8CA5-46B6-B515-AB332BD09ADF}" type="presOf" srcId="{0A3CE9F0-656A-4335-8518-3BF594ADFB8D}" destId="{9EECEB09-48FA-4CC8-8716-B0383F5BE82F}" srcOrd="0" destOrd="0" presId="urn:microsoft.com/office/officeart/2005/8/layout/vList5"/>
    <dgm:cxn modelId="{0F533E10-FFF1-4D51-8E1C-CA35A9E889CE}" srcId="{0A3CE9F0-656A-4335-8518-3BF594ADFB8D}" destId="{34E25F10-08C5-45C2-B1C6-E2FDEDFDFCB7}" srcOrd="3" destOrd="0" parTransId="{8CA8DB98-3038-4202-8627-A3FD0892133C}" sibTransId="{77D6F5A3-6477-437C-9D57-C3C495E9DD4C}"/>
    <dgm:cxn modelId="{D60FD35C-B79D-4E66-B1CB-C130F30EEEB5}" type="presOf" srcId="{9173B09F-3991-4418-A727-8DE6AFAF784B}" destId="{EDCA5365-1BEB-4346-9209-9A75184A5A4B}" srcOrd="0" destOrd="0" presId="urn:microsoft.com/office/officeart/2005/8/layout/vList5"/>
    <dgm:cxn modelId="{0B75F563-C37A-4CF6-97AF-830E8CD40F61}" type="presOf" srcId="{34E25F10-08C5-45C2-B1C6-E2FDEDFDFCB7}" destId="{55F6CC8D-87FC-468F-9B6B-C24BDDB52F56}" srcOrd="0" destOrd="0" presId="urn:microsoft.com/office/officeart/2005/8/layout/vList5"/>
    <dgm:cxn modelId="{587B81A7-F8B4-4381-8577-C89C32246CE3}" srcId="{0A3CE9F0-656A-4335-8518-3BF594ADFB8D}" destId="{9173B09F-3991-4418-A727-8DE6AFAF784B}" srcOrd="0" destOrd="0" parTransId="{74676768-3D5C-41D0-AEA4-62DF08689699}" sibTransId="{8AD06B06-004C-49B5-9844-DFAE8990D977}"/>
    <dgm:cxn modelId="{0D41A00E-A808-4486-9A19-1BE57E42F658}" srcId="{578C294A-F2D8-4FB4-831F-D4D456AED180}" destId="{DBDA0654-B144-4C49-B1AD-B91955647F1A}" srcOrd="0" destOrd="0" parTransId="{738EA40E-72B9-480B-B243-A33F30A8C18E}" sibTransId="{AAEEA630-ADAA-44AA-BE0F-8051BFDB2D78}"/>
    <dgm:cxn modelId="{8A3795E5-845A-4FBE-8F4D-A3DE9EDC900B}" type="presParOf" srcId="{9EECEB09-48FA-4CC8-8716-B0383F5BE82F}" destId="{AC12462E-8486-40C9-B6D7-E3732135F603}" srcOrd="0" destOrd="0" presId="urn:microsoft.com/office/officeart/2005/8/layout/vList5"/>
    <dgm:cxn modelId="{BF7EAFAF-50E4-4F89-BB3B-7C618B353124}" type="presParOf" srcId="{AC12462E-8486-40C9-B6D7-E3732135F603}" destId="{EDCA5365-1BEB-4346-9209-9A75184A5A4B}" srcOrd="0" destOrd="0" presId="urn:microsoft.com/office/officeart/2005/8/layout/vList5"/>
    <dgm:cxn modelId="{F3ED7C2C-EC05-4233-B33E-8E05442C76DF}" type="presParOf" srcId="{AC12462E-8486-40C9-B6D7-E3732135F603}" destId="{520B498B-96EA-408E-8667-06C56778B4D5}" srcOrd="1" destOrd="0" presId="urn:microsoft.com/office/officeart/2005/8/layout/vList5"/>
    <dgm:cxn modelId="{43D7389A-E76B-4B75-9BB0-0643A6D64861}" type="presParOf" srcId="{9EECEB09-48FA-4CC8-8716-B0383F5BE82F}" destId="{D5084FFE-4C1E-403C-8DA9-A63BA0C55A1B}" srcOrd="1" destOrd="0" presId="urn:microsoft.com/office/officeart/2005/8/layout/vList5"/>
    <dgm:cxn modelId="{DE6489C7-54F9-4ECB-8D6B-AE72AE18D174}" type="presParOf" srcId="{9EECEB09-48FA-4CC8-8716-B0383F5BE82F}" destId="{1FA3D5CE-9EA9-4535-9239-0DDBD733DE5C}" srcOrd="2" destOrd="0" presId="urn:microsoft.com/office/officeart/2005/8/layout/vList5"/>
    <dgm:cxn modelId="{840CD232-08A1-4140-89A8-6DBD82CE2B33}" type="presParOf" srcId="{1FA3D5CE-9EA9-4535-9239-0DDBD733DE5C}" destId="{227313E7-3DA5-4AFE-8AA4-BD9A2FB65A97}" srcOrd="0" destOrd="0" presId="urn:microsoft.com/office/officeart/2005/8/layout/vList5"/>
    <dgm:cxn modelId="{BD153345-6ADE-4826-8951-B9E256576418}" type="presParOf" srcId="{1FA3D5CE-9EA9-4535-9239-0DDBD733DE5C}" destId="{E68855BA-ACEC-4210-B5CD-9F94BBA3F4DE}" srcOrd="1" destOrd="0" presId="urn:microsoft.com/office/officeart/2005/8/layout/vList5"/>
    <dgm:cxn modelId="{86F7B1F9-81A2-4371-B584-5E36566EF84F}" type="presParOf" srcId="{9EECEB09-48FA-4CC8-8716-B0383F5BE82F}" destId="{22BA8C7D-96DA-4727-BA45-C3952BDF1171}" srcOrd="3" destOrd="0" presId="urn:microsoft.com/office/officeart/2005/8/layout/vList5"/>
    <dgm:cxn modelId="{5D45D854-46F6-4ADF-AFE4-56BED5CD4CDB}" type="presParOf" srcId="{9EECEB09-48FA-4CC8-8716-B0383F5BE82F}" destId="{00890747-7904-43C4-BEA5-A9BE5FE3CD3B}" srcOrd="4" destOrd="0" presId="urn:microsoft.com/office/officeart/2005/8/layout/vList5"/>
    <dgm:cxn modelId="{CAB1390E-5336-452D-BF41-D33862C36791}" type="presParOf" srcId="{00890747-7904-43C4-BEA5-A9BE5FE3CD3B}" destId="{6BC0BD39-BE2F-492B-A468-8C605A2C9025}" srcOrd="0" destOrd="0" presId="urn:microsoft.com/office/officeart/2005/8/layout/vList5"/>
    <dgm:cxn modelId="{4BE11DBB-CF21-4185-9099-3AF29AD479F2}" type="presParOf" srcId="{00890747-7904-43C4-BEA5-A9BE5FE3CD3B}" destId="{566271DF-14B0-4204-95FB-A93030E9C5C9}" srcOrd="1" destOrd="0" presId="urn:microsoft.com/office/officeart/2005/8/layout/vList5"/>
    <dgm:cxn modelId="{5CCD7274-D193-4FAA-A3D6-3EA9D1683436}" type="presParOf" srcId="{9EECEB09-48FA-4CC8-8716-B0383F5BE82F}" destId="{AB8D75B8-ACF2-462B-BFAF-82CFBA4A17B7}" srcOrd="5" destOrd="0" presId="urn:microsoft.com/office/officeart/2005/8/layout/vList5"/>
    <dgm:cxn modelId="{7D01BA77-1DF3-459A-BD6B-09B7B86A2CF6}" type="presParOf" srcId="{9EECEB09-48FA-4CC8-8716-B0383F5BE82F}" destId="{C71FE39D-AA0F-4CBC-ADB4-9E584470E823}" srcOrd="6" destOrd="0" presId="urn:microsoft.com/office/officeart/2005/8/layout/vList5"/>
    <dgm:cxn modelId="{3537EAD8-411D-4D75-A917-FC1BD2DFDFD8}" type="presParOf" srcId="{C71FE39D-AA0F-4CBC-ADB4-9E584470E823}" destId="{55F6CC8D-87FC-468F-9B6B-C24BDDB52F56}" srcOrd="0" destOrd="0" presId="urn:microsoft.com/office/officeart/2005/8/layout/vList5"/>
    <dgm:cxn modelId="{85065223-FC19-4DD8-A6E3-377D52178A89}" type="presParOf" srcId="{C71FE39D-AA0F-4CBC-ADB4-9E584470E823}" destId="{7688F8A9-7EC4-4C8A-9D5A-16CF07EC0DE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AA407E-09FF-4878-B687-7BCAF5344182}" type="doc">
      <dgm:prSet loTypeId="urn:microsoft.com/office/officeart/2005/8/layout/chevron2" loCatId="list" qsTypeId="urn:microsoft.com/office/officeart/2005/8/quickstyle/simple2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A9DB78D-D565-4C91-9543-7DD8414271C7}">
      <dgm:prSet phldrT="[Текст]"/>
      <dgm:spPr/>
      <dgm:t>
        <a:bodyPr/>
        <a:lstStyle/>
        <a:p>
          <a:endParaRPr lang="ru-RU" dirty="0" smtClean="0"/>
        </a:p>
      </dgm:t>
    </dgm:pt>
    <dgm:pt modelId="{C7CFF47B-A5DE-4B71-8806-F3B863CFB107}" type="parTrans" cxnId="{8FCAF991-153D-4950-9ABD-9A0715A2BB02}">
      <dgm:prSet/>
      <dgm:spPr/>
      <dgm:t>
        <a:bodyPr/>
        <a:lstStyle/>
        <a:p>
          <a:endParaRPr lang="ru-RU"/>
        </a:p>
      </dgm:t>
    </dgm:pt>
    <dgm:pt modelId="{825AC56C-FE9E-46E9-95D5-5C5C86B76FDF}" type="sibTrans" cxnId="{8FCAF991-153D-4950-9ABD-9A0715A2BB02}">
      <dgm:prSet/>
      <dgm:spPr/>
      <dgm:t>
        <a:bodyPr/>
        <a:lstStyle/>
        <a:p>
          <a:endParaRPr lang="ru-RU"/>
        </a:p>
      </dgm:t>
    </dgm:pt>
    <dgm:pt modelId="{92F54448-5810-4F12-B702-767455E564BF}">
      <dgm:prSet phldrT="[Текст]"/>
      <dgm:spPr/>
      <dgm:t>
        <a:bodyPr/>
        <a:lstStyle/>
        <a:p>
          <a:r>
            <a:rPr lang="ru-RU" dirty="0" smtClean="0"/>
            <a:t>Темп роста оборота малых и средних предприятий к 2019 году по сравнению с 2016 годом – 105,4%</a:t>
          </a:r>
          <a:endParaRPr lang="ru-RU" dirty="0"/>
        </a:p>
      </dgm:t>
    </dgm:pt>
    <dgm:pt modelId="{75D6D709-3041-4909-8B58-DC2FB09BE18C}" type="parTrans" cxnId="{2FBB84A6-E765-407A-BC0C-3B594ED86CBD}">
      <dgm:prSet/>
      <dgm:spPr/>
      <dgm:t>
        <a:bodyPr/>
        <a:lstStyle/>
        <a:p>
          <a:endParaRPr lang="ru-RU"/>
        </a:p>
      </dgm:t>
    </dgm:pt>
    <dgm:pt modelId="{9CF7FBAA-D158-4C2D-A9F4-80681706A1D6}" type="sibTrans" cxnId="{2FBB84A6-E765-407A-BC0C-3B594ED86CBD}">
      <dgm:prSet/>
      <dgm:spPr/>
      <dgm:t>
        <a:bodyPr/>
        <a:lstStyle/>
        <a:p>
          <a:endParaRPr lang="ru-RU"/>
        </a:p>
      </dgm:t>
    </dgm:pt>
    <dgm:pt modelId="{B614E1D1-DD61-45A3-8399-DC35849D70F3}">
      <dgm:prSet phldrT="[Текст]" phldr="1"/>
      <dgm:spPr/>
      <dgm:t>
        <a:bodyPr/>
        <a:lstStyle/>
        <a:p>
          <a:endParaRPr lang="ru-RU"/>
        </a:p>
      </dgm:t>
    </dgm:pt>
    <dgm:pt modelId="{BDA8486F-91D8-4A66-92A1-5034A6224299}" type="parTrans" cxnId="{58CC1CE0-D616-4410-982C-B57B05FDDC8D}">
      <dgm:prSet/>
      <dgm:spPr/>
      <dgm:t>
        <a:bodyPr/>
        <a:lstStyle/>
        <a:p>
          <a:endParaRPr lang="ru-RU"/>
        </a:p>
      </dgm:t>
    </dgm:pt>
    <dgm:pt modelId="{BA08F178-7CFA-4E76-997F-119C9D56742A}" type="sibTrans" cxnId="{58CC1CE0-D616-4410-982C-B57B05FDDC8D}">
      <dgm:prSet/>
      <dgm:spPr/>
      <dgm:t>
        <a:bodyPr/>
        <a:lstStyle/>
        <a:p>
          <a:endParaRPr lang="ru-RU"/>
        </a:p>
      </dgm:t>
    </dgm:pt>
    <dgm:pt modelId="{D85BFE15-6E64-4B11-91D2-E16D616D4058}">
      <dgm:prSet phldrT="[Текст]"/>
      <dgm:spPr/>
      <dgm:t>
        <a:bodyPr/>
        <a:lstStyle/>
        <a:p>
          <a:r>
            <a:rPr lang="ru-RU" dirty="0" smtClean="0"/>
            <a:t>Доля среднесписочной численности работников (без внешних совместителей) малых и средних предприятий в среднесписочной численности (без внешних совместителей) всех предприятий и организаций к 2019 году – 20,4%</a:t>
          </a:r>
          <a:endParaRPr lang="ru-RU" dirty="0"/>
        </a:p>
      </dgm:t>
    </dgm:pt>
    <dgm:pt modelId="{BB9EFDB9-6263-4822-BD70-8F1046496069}" type="parTrans" cxnId="{77EC9265-321C-4872-B314-81FE73D5C011}">
      <dgm:prSet/>
      <dgm:spPr/>
      <dgm:t>
        <a:bodyPr/>
        <a:lstStyle/>
        <a:p>
          <a:endParaRPr lang="ru-RU"/>
        </a:p>
      </dgm:t>
    </dgm:pt>
    <dgm:pt modelId="{50F1A2E0-120C-41B0-9A56-B65DD4FB57D3}" type="sibTrans" cxnId="{77EC9265-321C-4872-B314-81FE73D5C011}">
      <dgm:prSet/>
      <dgm:spPr/>
      <dgm:t>
        <a:bodyPr/>
        <a:lstStyle/>
        <a:p>
          <a:endParaRPr lang="ru-RU"/>
        </a:p>
      </dgm:t>
    </dgm:pt>
    <dgm:pt modelId="{5E87F535-F487-45F8-B82C-2E94B9E534A8}">
      <dgm:prSet phldrT="[Текст]" phldr="1"/>
      <dgm:spPr/>
      <dgm:t>
        <a:bodyPr/>
        <a:lstStyle/>
        <a:p>
          <a:endParaRPr lang="ru-RU"/>
        </a:p>
      </dgm:t>
    </dgm:pt>
    <dgm:pt modelId="{19265A94-F469-4971-902E-C7FF3CE558D9}" type="parTrans" cxnId="{CD7EF2CE-CDB3-435F-B713-FCBE54418A6E}">
      <dgm:prSet/>
      <dgm:spPr/>
      <dgm:t>
        <a:bodyPr/>
        <a:lstStyle/>
        <a:p>
          <a:endParaRPr lang="ru-RU"/>
        </a:p>
      </dgm:t>
    </dgm:pt>
    <dgm:pt modelId="{2FFB069F-38E1-419A-AF9D-0322ED58033B}" type="sibTrans" cxnId="{CD7EF2CE-CDB3-435F-B713-FCBE54418A6E}">
      <dgm:prSet/>
      <dgm:spPr/>
      <dgm:t>
        <a:bodyPr/>
        <a:lstStyle/>
        <a:p>
          <a:endParaRPr lang="ru-RU"/>
        </a:p>
      </dgm:t>
    </dgm:pt>
    <dgm:pt modelId="{FF0C48C6-060F-4D97-A25D-A67B17586FF0}">
      <dgm:prSet phldrT="[Текст]"/>
      <dgm:spPr/>
      <dgm:t>
        <a:bodyPr/>
        <a:lstStyle/>
        <a:p>
          <a:r>
            <a:rPr lang="ru-RU" dirty="0" smtClean="0"/>
            <a:t>Количество субъектов малого и среднего предпринимательства в расчёте на 1 тысячу человек населения Константиновского района к 2019 году – не менее 5,2 единиц.</a:t>
          </a:r>
          <a:endParaRPr lang="ru-RU" dirty="0"/>
        </a:p>
      </dgm:t>
    </dgm:pt>
    <dgm:pt modelId="{D7CB5A3C-812D-419C-B385-8E3884AB117A}" type="parTrans" cxnId="{B21CBEEC-7872-43CD-8A45-A6AD44C8244E}">
      <dgm:prSet/>
      <dgm:spPr/>
      <dgm:t>
        <a:bodyPr/>
        <a:lstStyle/>
        <a:p>
          <a:endParaRPr lang="ru-RU"/>
        </a:p>
      </dgm:t>
    </dgm:pt>
    <dgm:pt modelId="{8FB08469-3778-41F6-A8CB-C6281443AAD8}" type="sibTrans" cxnId="{B21CBEEC-7872-43CD-8A45-A6AD44C8244E}">
      <dgm:prSet/>
      <dgm:spPr/>
      <dgm:t>
        <a:bodyPr/>
        <a:lstStyle/>
        <a:p>
          <a:endParaRPr lang="ru-RU"/>
        </a:p>
      </dgm:t>
    </dgm:pt>
    <dgm:pt modelId="{12A9F711-CC4D-4A0B-8FCA-47BE7C903529}" type="pres">
      <dgm:prSet presAssocID="{7AAA407E-09FF-4878-B687-7BCAF53441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2C7C7-EACA-49A6-B063-DAE6EA5D7A84}" type="pres">
      <dgm:prSet presAssocID="{5A9DB78D-D565-4C91-9543-7DD8414271C7}" presName="composite" presStyleCnt="0"/>
      <dgm:spPr/>
    </dgm:pt>
    <dgm:pt modelId="{87954DF4-6980-448A-8CDF-A80C2909AB4E}" type="pres">
      <dgm:prSet presAssocID="{5A9DB78D-D565-4C91-9543-7DD8414271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E86F-0056-4CE0-A6A3-3DAA87BBE5AF}" type="pres">
      <dgm:prSet presAssocID="{5A9DB78D-D565-4C91-9543-7DD8414271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A30D-1AF5-4FDD-80CC-78DA673EC47F}" type="pres">
      <dgm:prSet presAssocID="{825AC56C-FE9E-46E9-95D5-5C5C86B76FDF}" presName="sp" presStyleCnt="0"/>
      <dgm:spPr/>
    </dgm:pt>
    <dgm:pt modelId="{729E900A-57D4-4838-9843-C336D7A91449}" type="pres">
      <dgm:prSet presAssocID="{B614E1D1-DD61-45A3-8399-DC35849D70F3}" presName="composite" presStyleCnt="0"/>
      <dgm:spPr/>
    </dgm:pt>
    <dgm:pt modelId="{B91C1AAC-509F-4311-948F-7672B19C3CCF}" type="pres">
      <dgm:prSet presAssocID="{B614E1D1-DD61-45A3-8399-DC35849D70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963E-6236-43AD-95EC-9173367EE6B5}" type="pres">
      <dgm:prSet presAssocID="{B614E1D1-DD61-45A3-8399-DC35849D70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2158-8E60-48DB-8BC5-4CC5A660F208}" type="pres">
      <dgm:prSet presAssocID="{BA08F178-7CFA-4E76-997F-119C9D56742A}" presName="sp" presStyleCnt="0"/>
      <dgm:spPr/>
    </dgm:pt>
    <dgm:pt modelId="{F7F9BBE3-72D9-415D-A454-3884F875E9E6}" type="pres">
      <dgm:prSet presAssocID="{5E87F535-F487-45F8-B82C-2E94B9E534A8}" presName="composite" presStyleCnt="0"/>
      <dgm:spPr/>
    </dgm:pt>
    <dgm:pt modelId="{EDF64949-C408-45FE-80D9-F25EBCB9CB0D}" type="pres">
      <dgm:prSet presAssocID="{5E87F535-F487-45F8-B82C-2E94B9E534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1917-3EED-4337-BB2C-F4DB75E40623}" type="pres">
      <dgm:prSet presAssocID="{5E87F535-F487-45F8-B82C-2E94B9E534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C61CFB-855C-414B-9C6C-908BDD22805E}" type="presOf" srcId="{FF0C48C6-060F-4D97-A25D-A67B17586FF0}" destId="{F71A1917-3EED-4337-BB2C-F4DB75E40623}" srcOrd="0" destOrd="0" presId="urn:microsoft.com/office/officeart/2005/8/layout/chevron2"/>
    <dgm:cxn modelId="{65E32473-7F30-4B4E-8CCB-754714869910}" type="presOf" srcId="{B614E1D1-DD61-45A3-8399-DC35849D70F3}" destId="{B91C1AAC-509F-4311-948F-7672B19C3CCF}" srcOrd="0" destOrd="0" presId="urn:microsoft.com/office/officeart/2005/8/layout/chevron2"/>
    <dgm:cxn modelId="{CD7EF2CE-CDB3-435F-B713-FCBE54418A6E}" srcId="{7AAA407E-09FF-4878-B687-7BCAF5344182}" destId="{5E87F535-F487-45F8-B82C-2E94B9E534A8}" srcOrd="2" destOrd="0" parTransId="{19265A94-F469-4971-902E-C7FF3CE558D9}" sibTransId="{2FFB069F-38E1-419A-AF9D-0322ED58033B}"/>
    <dgm:cxn modelId="{77EC9265-321C-4872-B314-81FE73D5C011}" srcId="{B614E1D1-DD61-45A3-8399-DC35849D70F3}" destId="{D85BFE15-6E64-4B11-91D2-E16D616D4058}" srcOrd="0" destOrd="0" parTransId="{BB9EFDB9-6263-4822-BD70-8F1046496069}" sibTransId="{50F1A2E0-120C-41B0-9A56-B65DD4FB57D3}"/>
    <dgm:cxn modelId="{58CC1CE0-D616-4410-982C-B57B05FDDC8D}" srcId="{7AAA407E-09FF-4878-B687-7BCAF5344182}" destId="{B614E1D1-DD61-45A3-8399-DC35849D70F3}" srcOrd="1" destOrd="0" parTransId="{BDA8486F-91D8-4A66-92A1-5034A6224299}" sibTransId="{BA08F178-7CFA-4E76-997F-119C9D56742A}"/>
    <dgm:cxn modelId="{C4812434-B1E3-4E4C-A016-2B18BB8C07B5}" type="presOf" srcId="{5A9DB78D-D565-4C91-9543-7DD8414271C7}" destId="{87954DF4-6980-448A-8CDF-A80C2909AB4E}" srcOrd="0" destOrd="0" presId="urn:microsoft.com/office/officeart/2005/8/layout/chevron2"/>
    <dgm:cxn modelId="{8FCAF991-153D-4950-9ABD-9A0715A2BB02}" srcId="{7AAA407E-09FF-4878-B687-7BCAF5344182}" destId="{5A9DB78D-D565-4C91-9543-7DD8414271C7}" srcOrd="0" destOrd="0" parTransId="{C7CFF47B-A5DE-4B71-8806-F3B863CFB107}" sibTransId="{825AC56C-FE9E-46E9-95D5-5C5C86B76FDF}"/>
    <dgm:cxn modelId="{9E0081C2-37E2-4AA2-A0DD-45A8F75148E5}" type="presOf" srcId="{7AAA407E-09FF-4878-B687-7BCAF5344182}" destId="{12A9F711-CC4D-4A0B-8FCA-47BE7C903529}" srcOrd="0" destOrd="0" presId="urn:microsoft.com/office/officeart/2005/8/layout/chevron2"/>
    <dgm:cxn modelId="{4BA54223-BE13-42D0-9061-501380038420}" type="presOf" srcId="{5E87F535-F487-45F8-B82C-2E94B9E534A8}" destId="{EDF64949-C408-45FE-80D9-F25EBCB9CB0D}" srcOrd="0" destOrd="0" presId="urn:microsoft.com/office/officeart/2005/8/layout/chevron2"/>
    <dgm:cxn modelId="{2FBB84A6-E765-407A-BC0C-3B594ED86CBD}" srcId="{5A9DB78D-D565-4C91-9543-7DD8414271C7}" destId="{92F54448-5810-4F12-B702-767455E564BF}" srcOrd="0" destOrd="0" parTransId="{75D6D709-3041-4909-8B58-DC2FB09BE18C}" sibTransId="{9CF7FBAA-D158-4C2D-A9F4-80681706A1D6}"/>
    <dgm:cxn modelId="{F3B58D64-9D38-4242-B8AA-3359B1D235CF}" type="presOf" srcId="{D85BFE15-6E64-4B11-91D2-E16D616D4058}" destId="{AD74963E-6236-43AD-95EC-9173367EE6B5}" srcOrd="0" destOrd="0" presId="urn:microsoft.com/office/officeart/2005/8/layout/chevron2"/>
    <dgm:cxn modelId="{89D3F08E-4056-4BC0-B09B-A6294D303BB0}" type="presOf" srcId="{92F54448-5810-4F12-B702-767455E564BF}" destId="{23C3E86F-0056-4CE0-A6A3-3DAA87BBE5AF}" srcOrd="0" destOrd="0" presId="urn:microsoft.com/office/officeart/2005/8/layout/chevron2"/>
    <dgm:cxn modelId="{B21CBEEC-7872-43CD-8A45-A6AD44C8244E}" srcId="{5E87F535-F487-45F8-B82C-2E94B9E534A8}" destId="{FF0C48C6-060F-4D97-A25D-A67B17586FF0}" srcOrd="0" destOrd="0" parTransId="{D7CB5A3C-812D-419C-B385-8E3884AB117A}" sibTransId="{8FB08469-3778-41F6-A8CB-C6281443AAD8}"/>
    <dgm:cxn modelId="{2958812D-0E0A-4F08-8A83-4DA6D28DE0A2}" type="presParOf" srcId="{12A9F711-CC4D-4A0B-8FCA-47BE7C903529}" destId="{C482C7C7-EACA-49A6-B063-DAE6EA5D7A84}" srcOrd="0" destOrd="0" presId="urn:microsoft.com/office/officeart/2005/8/layout/chevron2"/>
    <dgm:cxn modelId="{26C718B2-EC84-47D3-8988-6515F31EF305}" type="presParOf" srcId="{C482C7C7-EACA-49A6-B063-DAE6EA5D7A84}" destId="{87954DF4-6980-448A-8CDF-A80C2909AB4E}" srcOrd="0" destOrd="0" presId="urn:microsoft.com/office/officeart/2005/8/layout/chevron2"/>
    <dgm:cxn modelId="{77197520-7A84-480C-93C6-38135A1DC646}" type="presParOf" srcId="{C482C7C7-EACA-49A6-B063-DAE6EA5D7A84}" destId="{23C3E86F-0056-4CE0-A6A3-3DAA87BBE5AF}" srcOrd="1" destOrd="0" presId="urn:microsoft.com/office/officeart/2005/8/layout/chevron2"/>
    <dgm:cxn modelId="{05D76654-D878-4784-8B35-08CD0AC08D54}" type="presParOf" srcId="{12A9F711-CC4D-4A0B-8FCA-47BE7C903529}" destId="{DF10A30D-1AF5-4FDD-80CC-78DA673EC47F}" srcOrd="1" destOrd="0" presId="urn:microsoft.com/office/officeart/2005/8/layout/chevron2"/>
    <dgm:cxn modelId="{20A90D32-DDB4-48FC-835A-0960565B6ED0}" type="presParOf" srcId="{12A9F711-CC4D-4A0B-8FCA-47BE7C903529}" destId="{729E900A-57D4-4838-9843-C336D7A91449}" srcOrd="2" destOrd="0" presId="urn:microsoft.com/office/officeart/2005/8/layout/chevron2"/>
    <dgm:cxn modelId="{BE70EE34-1237-4DA4-8B74-B091D1252BA9}" type="presParOf" srcId="{729E900A-57D4-4838-9843-C336D7A91449}" destId="{B91C1AAC-509F-4311-948F-7672B19C3CCF}" srcOrd="0" destOrd="0" presId="urn:microsoft.com/office/officeart/2005/8/layout/chevron2"/>
    <dgm:cxn modelId="{4FA4C14C-1E54-4250-AECC-D8FA339D92C6}" type="presParOf" srcId="{729E900A-57D4-4838-9843-C336D7A91449}" destId="{AD74963E-6236-43AD-95EC-9173367EE6B5}" srcOrd="1" destOrd="0" presId="urn:microsoft.com/office/officeart/2005/8/layout/chevron2"/>
    <dgm:cxn modelId="{20A7E52A-2A0A-4198-B2BE-4CD16E7C5578}" type="presParOf" srcId="{12A9F711-CC4D-4A0B-8FCA-47BE7C903529}" destId="{CCE32158-8E60-48DB-8BC5-4CC5A660F208}" srcOrd="3" destOrd="0" presId="urn:microsoft.com/office/officeart/2005/8/layout/chevron2"/>
    <dgm:cxn modelId="{3FC80B19-C921-4F16-8375-F7EE8CCC7528}" type="presParOf" srcId="{12A9F711-CC4D-4A0B-8FCA-47BE7C903529}" destId="{F7F9BBE3-72D9-415D-A454-3884F875E9E6}" srcOrd="4" destOrd="0" presId="urn:microsoft.com/office/officeart/2005/8/layout/chevron2"/>
    <dgm:cxn modelId="{AEF98C71-C61B-4DA2-A2F8-E96E1908E023}" type="presParOf" srcId="{F7F9BBE3-72D9-415D-A454-3884F875E9E6}" destId="{EDF64949-C408-45FE-80D9-F25EBCB9CB0D}" srcOrd="0" destOrd="0" presId="urn:microsoft.com/office/officeart/2005/8/layout/chevron2"/>
    <dgm:cxn modelId="{7DA31E7B-C88A-40C1-8740-1721CF478BE7}" type="presParOf" srcId="{F7F9BBE3-72D9-415D-A454-3884F875E9E6}" destId="{F71A1917-3EED-4337-BB2C-F4DB75E406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854C88B-65C2-46CC-AEE6-02C91BD0407B}" type="doc">
      <dgm:prSet loTypeId="urn:microsoft.com/office/officeart/2005/8/layout/vList4" loCatId="list" qsTypeId="urn:microsoft.com/office/officeart/2005/8/quickstyle/simple1#8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5502CFB1-88BD-4922-B59E-DFEB4D515892}">
      <dgm:prSet phldrT="[Текст]"/>
      <dgm:spPr/>
      <dgm:t>
        <a:bodyPr/>
        <a:lstStyle/>
        <a:p>
          <a:pPr algn="l"/>
          <a:r>
            <a:rPr lang="ru-RU" dirty="0" smtClean="0"/>
            <a:t>Федеральный закон от 28.06.2014 № 172-ФЗ «О стратегическом планировании в Российской Федерации»</a:t>
          </a:r>
          <a:endParaRPr lang="ru-RU" dirty="0"/>
        </a:p>
      </dgm:t>
    </dgm:pt>
    <dgm:pt modelId="{B78953EA-6A72-4ED3-BA1E-F60426F7B2EE}" type="parTrans" cxnId="{BFE00C07-EFFE-4721-8FB9-44E3D6801702}">
      <dgm:prSet/>
      <dgm:spPr/>
      <dgm:t>
        <a:bodyPr/>
        <a:lstStyle/>
        <a:p>
          <a:endParaRPr lang="ru-RU"/>
        </a:p>
      </dgm:t>
    </dgm:pt>
    <dgm:pt modelId="{24560EC6-BCFD-4EE6-82AF-F4AAEF67F13C}" type="sibTrans" cxnId="{BFE00C07-EFFE-4721-8FB9-44E3D6801702}">
      <dgm:prSet/>
      <dgm:spPr/>
      <dgm:t>
        <a:bodyPr/>
        <a:lstStyle/>
        <a:p>
          <a:endParaRPr lang="ru-RU"/>
        </a:p>
      </dgm:t>
    </dgm:pt>
    <dgm:pt modelId="{98B03F32-E5F6-46EB-9321-0DE70248ACD3}">
      <dgm:prSet phldrT="[Текст]"/>
      <dgm:spPr/>
      <dgm:t>
        <a:bodyPr/>
        <a:lstStyle/>
        <a:p>
          <a:pPr algn="just"/>
          <a:r>
            <a:rPr lang="ru-RU" dirty="0" smtClean="0"/>
            <a:t>Бюджетный кодекс Российской Федерации дополнен статьей 170</a:t>
          </a:r>
          <a:r>
            <a:rPr lang="ru-RU" baseline="30000" dirty="0" smtClean="0"/>
            <a:t>1 </a:t>
          </a:r>
          <a:r>
            <a:rPr lang="ru-RU" dirty="0" smtClean="0"/>
            <a:t>«Долгосрочное бюджетное планирование», с требованием формирования бюджетного прогноза муниципального образования на долгосрочный период</a:t>
          </a:r>
          <a:endParaRPr lang="ru-RU" dirty="0"/>
        </a:p>
      </dgm:t>
    </dgm:pt>
    <dgm:pt modelId="{BECE1C0D-5D5D-47EC-9EB6-1ADD4FF972D4}" type="parTrans" cxnId="{F9641BBF-46A9-4B92-B6A3-62CD0B381CD5}">
      <dgm:prSet/>
      <dgm:spPr/>
      <dgm:t>
        <a:bodyPr/>
        <a:lstStyle/>
        <a:p>
          <a:endParaRPr lang="ru-RU"/>
        </a:p>
      </dgm:t>
    </dgm:pt>
    <dgm:pt modelId="{47FB44C3-5520-4027-8AE5-7B27E94EFE74}" type="sibTrans" cxnId="{F9641BBF-46A9-4B92-B6A3-62CD0B381CD5}">
      <dgm:prSet/>
      <dgm:spPr/>
      <dgm:t>
        <a:bodyPr/>
        <a:lstStyle/>
        <a:p>
          <a:endParaRPr lang="ru-RU"/>
        </a:p>
      </dgm:t>
    </dgm:pt>
    <dgm:pt modelId="{4DACC33B-D59C-4E05-B2F5-49874BDC088D}">
      <dgm:prSet phldrT="[Текст]"/>
      <dgm:spPr/>
      <dgm:t>
        <a:bodyPr/>
        <a:lstStyle/>
        <a:p>
          <a:pPr algn="just"/>
          <a:r>
            <a:rPr lang="ru-RU" dirty="0" smtClean="0"/>
            <a:t>Решение Собрания депутатов Константиновского района от 24.12.2015 № 42 «О бюджетном процессе в Константиновском районе в новой редакции» дополнено пунктом 15</a:t>
          </a:r>
          <a:r>
            <a:rPr lang="ru-RU" baseline="30000" dirty="0" smtClean="0"/>
            <a:t>1</a:t>
          </a:r>
          <a:r>
            <a:rPr lang="ru-RU" dirty="0" smtClean="0"/>
            <a:t> «Долгосрочное бюджетное планирование»</a:t>
          </a:r>
        </a:p>
      </dgm:t>
    </dgm:pt>
    <dgm:pt modelId="{2E81BC00-8506-488A-9996-6DA82CE68676}" type="parTrans" cxnId="{45357091-D1DD-468D-9569-0D74C1D62DBB}">
      <dgm:prSet/>
      <dgm:spPr/>
      <dgm:t>
        <a:bodyPr/>
        <a:lstStyle/>
        <a:p>
          <a:endParaRPr lang="ru-RU"/>
        </a:p>
      </dgm:t>
    </dgm:pt>
    <dgm:pt modelId="{C1FF5272-B0B8-41A6-A266-C9A9683BA931}" type="sibTrans" cxnId="{45357091-D1DD-468D-9569-0D74C1D62DBB}">
      <dgm:prSet/>
      <dgm:spPr/>
      <dgm:t>
        <a:bodyPr/>
        <a:lstStyle/>
        <a:p>
          <a:endParaRPr lang="ru-RU"/>
        </a:p>
      </dgm:t>
    </dgm:pt>
    <dgm:pt modelId="{3CA8F914-4F51-4504-A520-5F294B065D58}">
      <dgm:prSet phldrT="[Текст]"/>
      <dgm:spPr/>
      <dgm:t>
        <a:bodyPr/>
        <a:lstStyle/>
        <a:p>
          <a:pPr algn="just"/>
          <a:r>
            <a:rPr lang="ru-RU" dirty="0" smtClean="0"/>
            <a:t>Постановление Администрации Константиновского района от 12.01.2016 № 3 «Правила разработки и утверждения бюджетного прогноза Константиновского района на долгосрочный период»</a:t>
          </a:r>
          <a:endParaRPr lang="ru-RU" dirty="0"/>
        </a:p>
      </dgm:t>
    </dgm:pt>
    <dgm:pt modelId="{3D48D310-1249-4D16-B407-1DE7224FC388}" type="parTrans" cxnId="{B5FF0F97-781A-469C-8357-2CF5AF4416BF}">
      <dgm:prSet/>
      <dgm:spPr/>
      <dgm:t>
        <a:bodyPr/>
        <a:lstStyle/>
        <a:p>
          <a:endParaRPr lang="ru-RU"/>
        </a:p>
      </dgm:t>
    </dgm:pt>
    <dgm:pt modelId="{5082CCE6-FA64-407D-A159-0D9CC09F2719}" type="sibTrans" cxnId="{B5FF0F97-781A-469C-8357-2CF5AF4416BF}">
      <dgm:prSet/>
      <dgm:spPr/>
      <dgm:t>
        <a:bodyPr/>
        <a:lstStyle/>
        <a:p>
          <a:endParaRPr lang="ru-RU"/>
        </a:p>
      </dgm:t>
    </dgm:pt>
    <dgm:pt modelId="{851F8A64-527A-49F3-B04E-55972B21180F}" type="pres">
      <dgm:prSet presAssocID="{7854C88B-65C2-46CC-AEE6-02C91BD040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5622C-27C1-4990-9E27-9CD34743F030}" type="pres">
      <dgm:prSet presAssocID="{5502CFB1-88BD-4922-B59E-DFEB4D515892}" presName="comp" presStyleCnt="0"/>
      <dgm:spPr/>
    </dgm:pt>
    <dgm:pt modelId="{18E01EB6-AD02-4432-B402-60DBAD8BFAED}" type="pres">
      <dgm:prSet presAssocID="{5502CFB1-88BD-4922-B59E-DFEB4D515892}" presName="box" presStyleLbl="node1" presStyleIdx="0" presStyleCnt="4"/>
      <dgm:spPr/>
      <dgm:t>
        <a:bodyPr/>
        <a:lstStyle/>
        <a:p>
          <a:endParaRPr lang="ru-RU"/>
        </a:p>
      </dgm:t>
    </dgm:pt>
    <dgm:pt modelId="{5B8156AD-B29E-4421-94C5-3ADA7C7D457D}" type="pres">
      <dgm:prSet presAssocID="{5502CFB1-88BD-4922-B59E-DFEB4D515892}" presName="img" presStyleLbl="fgImgPlace1" presStyleIdx="0" presStyleCnt="4" custScaleX="515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40B2F8-CE75-4F16-8448-6F3E1ACBE8DA}" type="pres">
      <dgm:prSet presAssocID="{5502CFB1-88BD-4922-B59E-DFEB4D51589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A22D5-D1AA-4457-BED1-565784C9DF68}" type="pres">
      <dgm:prSet presAssocID="{24560EC6-BCFD-4EE6-82AF-F4AAEF67F13C}" presName="spacer" presStyleCnt="0"/>
      <dgm:spPr/>
    </dgm:pt>
    <dgm:pt modelId="{0BF15EE5-C434-41D0-946F-58ABD74BFFB5}" type="pres">
      <dgm:prSet presAssocID="{98B03F32-E5F6-46EB-9321-0DE70248ACD3}" presName="comp" presStyleCnt="0"/>
      <dgm:spPr/>
    </dgm:pt>
    <dgm:pt modelId="{5A1E810B-E9DD-4B13-A515-F6C3DCAA0F85}" type="pres">
      <dgm:prSet presAssocID="{98B03F32-E5F6-46EB-9321-0DE70248ACD3}" presName="box" presStyleLbl="node1" presStyleIdx="1" presStyleCnt="4"/>
      <dgm:spPr/>
      <dgm:t>
        <a:bodyPr/>
        <a:lstStyle/>
        <a:p>
          <a:endParaRPr lang="ru-RU"/>
        </a:p>
      </dgm:t>
    </dgm:pt>
    <dgm:pt modelId="{78D1DB83-1D8B-41C6-AC23-BC826F6D7BA4}" type="pres">
      <dgm:prSet presAssocID="{98B03F32-E5F6-46EB-9321-0DE70248ACD3}" presName="img" presStyleLbl="fgImgPlace1" presStyleIdx="1" presStyleCnt="4" custScaleX="515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F16821-F3DE-498E-A2C3-28FE301E7758}" type="pres">
      <dgm:prSet presAssocID="{98B03F32-E5F6-46EB-9321-0DE70248AC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DF9C0-C375-4FF5-AC48-087EDD91D912}" type="pres">
      <dgm:prSet presAssocID="{47FB44C3-5520-4027-8AE5-7B27E94EFE74}" presName="spacer" presStyleCnt="0"/>
      <dgm:spPr/>
    </dgm:pt>
    <dgm:pt modelId="{45850B4C-01A3-4E87-B84B-62E5324C0AF2}" type="pres">
      <dgm:prSet presAssocID="{4DACC33B-D59C-4E05-B2F5-49874BDC088D}" presName="comp" presStyleCnt="0"/>
      <dgm:spPr/>
    </dgm:pt>
    <dgm:pt modelId="{48007E8C-3491-41D7-9B00-A73D4B186022}" type="pres">
      <dgm:prSet presAssocID="{4DACC33B-D59C-4E05-B2F5-49874BDC088D}" presName="box" presStyleLbl="node1" presStyleIdx="2" presStyleCnt="4"/>
      <dgm:spPr/>
      <dgm:t>
        <a:bodyPr/>
        <a:lstStyle/>
        <a:p>
          <a:endParaRPr lang="ru-RU"/>
        </a:p>
      </dgm:t>
    </dgm:pt>
    <dgm:pt modelId="{456848AB-30E1-4B19-8063-B2DF8B347726}" type="pres">
      <dgm:prSet presAssocID="{4DACC33B-D59C-4E05-B2F5-49874BDC088D}" presName="img" presStyleLbl="fgImgPlace1" presStyleIdx="2" presStyleCnt="4" custScaleX="489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349E907-DA8C-456A-9658-80E8F8F4AEDF}" type="pres">
      <dgm:prSet presAssocID="{4DACC33B-D59C-4E05-B2F5-49874BDC088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446B8-8815-41B5-972D-B3F159AD9AE1}" type="pres">
      <dgm:prSet presAssocID="{C1FF5272-B0B8-41A6-A266-C9A9683BA931}" presName="spacer" presStyleCnt="0"/>
      <dgm:spPr/>
    </dgm:pt>
    <dgm:pt modelId="{AD42E1B6-D727-418B-8D9D-89A4CF12FB8C}" type="pres">
      <dgm:prSet presAssocID="{3CA8F914-4F51-4504-A520-5F294B065D58}" presName="comp" presStyleCnt="0"/>
      <dgm:spPr/>
    </dgm:pt>
    <dgm:pt modelId="{738A4988-D286-4B40-80CE-87D7982E4393}" type="pres">
      <dgm:prSet presAssocID="{3CA8F914-4F51-4504-A520-5F294B065D58}" presName="box" presStyleLbl="node1" presStyleIdx="3" presStyleCnt="4"/>
      <dgm:spPr/>
      <dgm:t>
        <a:bodyPr/>
        <a:lstStyle/>
        <a:p>
          <a:endParaRPr lang="ru-RU"/>
        </a:p>
      </dgm:t>
    </dgm:pt>
    <dgm:pt modelId="{554BAF1D-7224-4B01-B91E-2AE5F0EF1537}" type="pres">
      <dgm:prSet presAssocID="{3CA8F914-4F51-4504-A520-5F294B065D58}" presName="img" presStyleLbl="fgImgPlace1" presStyleIdx="3" presStyleCnt="4" custScaleX="590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8B3AA8-BE23-4E2C-9165-594884789512}" type="pres">
      <dgm:prSet presAssocID="{3CA8F914-4F51-4504-A520-5F294B065D5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57091-D1DD-468D-9569-0D74C1D62DBB}" srcId="{7854C88B-65C2-46CC-AEE6-02C91BD0407B}" destId="{4DACC33B-D59C-4E05-B2F5-49874BDC088D}" srcOrd="2" destOrd="0" parTransId="{2E81BC00-8506-488A-9996-6DA82CE68676}" sibTransId="{C1FF5272-B0B8-41A6-A266-C9A9683BA931}"/>
    <dgm:cxn modelId="{7CA9C445-D345-4FFD-A868-F7CCF792537A}" type="presOf" srcId="{5502CFB1-88BD-4922-B59E-DFEB4D515892}" destId="{18E01EB6-AD02-4432-B402-60DBAD8BFAED}" srcOrd="0" destOrd="0" presId="urn:microsoft.com/office/officeart/2005/8/layout/vList4"/>
    <dgm:cxn modelId="{9447CF45-B9D7-4B38-B139-E1F9E71423D6}" type="presOf" srcId="{3CA8F914-4F51-4504-A520-5F294B065D58}" destId="{738A4988-D286-4B40-80CE-87D7982E4393}" srcOrd="0" destOrd="0" presId="urn:microsoft.com/office/officeart/2005/8/layout/vList4"/>
    <dgm:cxn modelId="{03FCFC24-2B13-4B49-BED7-42303F5357FB}" type="presOf" srcId="{7854C88B-65C2-46CC-AEE6-02C91BD0407B}" destId="{851F8A64-527A-49F3-B04E-55972B21180F}" srcOrd="0" destOrd="0" presId="urn:microsoft.com/office/officeart/2005/8/layout/vList4"/>
    <dgm:cxn modelId="{CB5314EC-B15F-4DFF-AF28-BD86CECD2173}" type="presOf" srcId="{98B03F32-E5F6-46EB-9321-0DE70248ACD3}" destId="{10F16821-F3DE-498E-A2C3-28FE301E7758}" srcOrd="1" destOrd="0" presId="urn:microsoft.com/office/officeart/2005/8/layout/vList4"/>
    <dgm:cxn modelId="{F9641BBF-46A9-4B92-B6A3-62CD0B381CD5}" srcId="{7854C88B-65C2-46CC-AEE6-02C91BD0407B}" destId="{98B03F32-E5F6-46EB-9321-0DE70248ACD3}" srcOrd="1" destOrd="0" parTransId="{BECE1C0D-5D5D-47EC-9EB6-1ADD4FF972D4}" sibTransId="{47FB44C3-5520-4027-8AE5-7B27E94EFE74}"/>
    <dgm:cxn modelId="{BE8BECBF-C0C9-4379-9EC0-3364E126E268}" type="presOf" srcId="{3CA8F914-4F51-4504-A520-5F294B065D58}" destId="{8E8B3AA8-BE23-4E2C-9165-594884789512}" srcOrd="1" destOrd="0" presId="urn:microsoft.com/office/officeart/2005/8/layout/vList4"/>
    <dgm:cxn modelId="{5B1DA8D8-40F5-4A53-B0AE-B708E5B27CE0}" type="presOf" srcId="{98B03F32-E5F6-46EB-9321-0DE70248ACD3}" destId="{5A1E810B-E9DD-4B13-A515-F6C3DCAA0F85}" srcOrd="0" destOrd="0" presId="urn:microsoft.com/office/officeart/2005/8/layout/vList4"/>
    <dgm:cxn modelId="{0450E5A5-8AA0-4AD8-B101-837E9ED72C00}" type="presOf" srcId="{4DACC33B-D59C-4E05-B2F5-49874BDC088D}" destId="{48007E8C-3491-41D7-9B00-A73D4B186022}" srcOrd="0" destOrd="0" presId="urn:microsoft.com/office/officeart/2005/8/layout/vList4"/>
    <dgm:cxn modelId="{01E4D419-2A1B-4C46-94CC-188A256BB9D0}" type="presOf" srcId="{4DACC33B-D59C-4E05-B2F5-49874BDC088D}" destId="{9349E907-DA8C-456A-9658-80E8F8F4AEDF}" srcOrd="1" destOrd="0" presId="urn:microsoft.com/office/officeart/2005/8/layout/vList4"/>
    <dgm:cxn modelId="{B5FF0F97-781A-469C-8357-2CF5AF4416BF}" srcId="{7854C88B-65C2-46CC-AEE6-02C91BD0407B}" destId="{3CA8F914-4F51-4504-A520-5F294B065D58}" srcOrd="3" destOrd="0" parTransId="{3D48D310-1249-4D16-B407-1DE7224FC388}" sibTransId="{5082CCE6-FA64-407D-A159-0D9CC09F2719}"/>
    <dgm:cxn modelId="{823CBF87-B25D-424A-A40E-D0E18A1F1183}" type="presOf" srcId="{5502CFB1-88BD-4922-B59E-DFEB4D515892}" destId="{2740B2F8-CE75-4F16-8448-6F3E1ACBE8DA}" srcOrd="1" destOrd="0" presId="urn:microsoft.com/office/officeart/2005/8/layout/vList4"/>
    <dgm:cxn modelId="{BFE00C07-EFFE-4721-8FB9-44E3D6801702}" srcId="{7854C88B-65C2-46CC-AEE6-02C91BD0407B}" destId="{5502CFB1-88BD-4922-B59E-DFEB4D515892}" srcOrd="0" destOrd="0" parTransId="{B78953EA-6A72-4ED3-BA1E-F60426F7B2EE}" sibTransId="{24560EC6-BCFD-4EE6-82AF-F4AAEF67F13C}"/>
    <dgm:cxn modelId="{040E6B4C-E053-4114-BE6F-3F4A584F21EE}" type="presParOf" srcId="{851F8A64-527A-49F3-B04E-55972B21180F}" destId="{2F35622C-27C1-4990-9E27-9CD34743F030}" srcOrd="0" destOrd="0" presId="urn:microsoft.com/office/officeart/2005/8/layout/vList4"/>
    <dgm:cxn modelId="{CBABB1F7-041E-4B89-A0B1-971FFB0F5E0A}" type="presParOf" srcId="{2F35622C-27C1-4990-9E27-9CD34743F030}" destId="{18E01EB6-AD02-4432-B402-60DBAD8BFAED}" srcOrd="0" destOrd="0" presId="urn:microsoft.com/office/officeart/2005/8/layout/vList4"/>
    <dgm:cxn modelId="{11DA09A9-04A3-4137-92EF-FB09CBCC1C27}" type="presParOf" srcId="{2F35622C-27C1-4990-9E27-9CD34743F030}" destId="{5B8156AD-B29E-4421-94C5-3ADA7C7D457D}" srcOrd="1" destOrd="0" presId="urn:microsoft.com/office/officeart/2005/8/layout/vList4"/>
    <dgm:cxn modelId="{4B01CC1F-85E8-4ACA-94C9-AD0B91260179}" type="presParOf" srcId="{2F35622C-27C1-4990-9E27-9CD34743F030}" destId="{2740B2F8-CE75-4F16-8448-6F3E1ACBE8DA}" srcOrd="2" destOrd="0" presId="urn:microsoft.com/office/officeart/2005/8/layout/vList4"/>
    <dgm:cxn modelId="{51C443AB-912D-4EEC-96E8-D1F4F4255BBF}" type="presParOf" srcId="{851F8A64-527A-49F3-B04E-55972B21180F}" destId="{63CA22D5-D1AA-4457-BED1-565784C9DF68}" srcOrd="1" destOrd="0" presId="urn:microsoft.com/office/officeart/2005/8/layout/vList4"/>
    <dgm:cxn modelId="{19863BF7-305D-463C-852B-DB8827B9BC68}" type="presParOf" srcId="{851F8A64-527A-49F3-B04E-55972B21180F}" destId="{0BF15EE5-C434-41D0-946F-58ABD74BFFB5}" srcOrd="2" destOrd="0" presId="urn:microsoft.com/office/officeart/2005/8/layout/vList4"/>
    <dgm:cxn modelId="{9195F68E-E3E3-4B16-B28E-3E1F34239CE5}" type="presParOf" srcId="{0BF15EE5-C434-41D0-946F-58ABD74BFFB5}" destId="{5A1E810B-E9DD-4B13-A515-F6C3DCAA0F85}" srcOrd="0" destOrd="0" presId="urn:microsoft.com/office/officeart/2005/8/layout/vList4"/>
    <dgm:cxn modelId="{06BA40FA-B266-47AA-8B37-ED9496D6EF23}" type="presParOf" srcId="{0BF15EE5-C434-41D0-946F-58ABD74BFFB5}" destId="{78D1DB83-1D8B-41C6-AC23-BC826F6D7BA4}" srcOrd="1" destOrd="0" presId="urn:microsoft.com/office/officeart/2005/8/layout/vList4"/>
    <dgm:cxn modelId="{98089CD7-A5C6-4EA9-831A-253FCB4028CA}" type="presParOf" srcId="{0BF15EE5-C434-41D0-946F-58ABD74BFFB5}" destId="{10F16821-F3DE-498E-A2C3-28FE301E7758}" srcOrd="2" destOrd="0" presId="urn:microsoft.com/office/officeart/2005/8/layout/vList4"/>
    <dgm:cxn modelId="{16223C3E-2F4E-44F2-8D82-2DF73703D314}" type="presParOf" srcId="{851F8A64-527A-49F3-B04E-55972B21180F}" destId="{B12DF9C0-C375-4FF5-AC48-087EDD91D912}" srcOrd="3" destOrd="0" presId="urn:microsoft.com/office/officeart/2005/8/layout/vList4"/>
    <dgm:cxn modelId="{FDAE8FDE-C0E7-425D-B2B1-BF7F7BAB0798}" type="presParOf" srcId="{851F8A64-527A-49F3-B04E-55972B21180F}" destId="{45850B4C-01A3-4E87-B84B-62E5324C0AF2}" srcOrd="4" destOrd="0" presId="urn:microsoft.com/office/officeart/2005/8/layout/vList4"/>
    <dgm:cxn modelId="{20F9CAF3-BF88-41CA-8C01-827C051C7965}" type="presParOf" srcId="{45850B4C-01A3-4E87-B84B-62E5324C0AF2}" destId="{48007E8C-3491-41D7-9B00-A73D4B186022}" srcOrd="0" destOrd="0" presId="urn:microsoft.com/office/officeart/2005/8/layout/vList4"/>
    <dgm:cxn modelId="{86947AB0-BF2C-4D8F-9780-399B83EFE014}" type="presParOf" srcId="{45850B4C-01A3-4E87-B84B-62E5324C0AF2}" destId="{456848AB-30E1-4B19-8063-B2DF8B347726}" srcOrd="1" destOrd="0" presId="urn:microsoft.com/office/officeart/2005/8/layout/vList4"/>
    <dgm:cxn modelId="{2C8A0766-AA3A-4169-877F-7E12DE964529}" type="presParOf" srcId="{45850B4C-01A3-4E87-B84B-62E5324C0AF2}" destId="{9349E907-DA8C-456A-9658-80E8F8F4AEDF}" srcOrd="2" destOrd="0" presId="urn:microsoft.com/office/officeart/2005/8/layout/vList4"/>
    <dgm:cxn modelId="{4CBD53E2-66A8-4EEE-A78A-C0504A154E8D}" type="presParOf" srcId="{851F8A64-527A-49F3-B04E-55972B21180F}" destId="{BFD446B8-8815-41B5-972D-B3F159AD9AE1}" srcOrd="5" destOrd="0" presId="urn:microsoft.com/office/officeart/2005/8/layout/vList4"/>
    <dgm:cxn modelId="{CC74B7CE-EC15-49DA-A595-B42BF3E9988C}" type="presParOf" srcId="{851F8A64-527A-49F3-B04E-55972B21180F}" destId="{AD42E1B6-D727-418B-8D9D-89A4CF12FB8C}" srcOrd="6" destOrd="0" presId="urn:microsoft.com/office/officeart/2005/8/layout/vList4"/>
    <dgm:cxn modelId="{E92FBA0D-3FA4-45DC-AB19-957511A7EBDA}" type="presParOf" srcId="{AD42E1B6-D727-418B-8D9D-89A4CF12FB8C}" destId="{738A4988-D286-4B40-80CE-87D7982E4393}" srcOrd="0" destOrd="0" presId="urn:microsoft.com/office/officeart/2005/8/layout/vList4"/>
    <dgm:cxn modelId="{7D429CE2-D210-450E-BAC6-CB657D2E51B2}" type="presParOf" srcId="{AD42E1B6-D727-418B-8D9D-89A4CF12FB8C}" destId="{554BAF1D-7224-4B01-B91E-2AE5F0EF1537}" srcOrd="1" destOrd="0" presId="urn:microsoft.com/office/officeart/2005/8/layout/vList4"/>
    <dgm:cxn modelId="{AB3060BE-C18B-4A5E-8E01-6D63401C272B}" type="presParOf" srcId="{AD42E1B6-D727-418B-8D9D-89A4CF12FB8C}" destId="{8E8B3AA8-BE23-4E2C-9165-5948847895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7B267-B028-4C72-8C53-4ECD45F3576B}" type="doc">
      <dgm:prSet loTypeId="urn:microsoft.com/office/officeart/2005/8/layout/vList2" loCatId="list" qsTypeId="urn:microsoft.com/office/officeart/2005/8/quickstyle/3d4" qsCatId="3D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B3F300E3-7485-4AED-9E3F-AC011D2B72B5}">
      <dgm:prSet/>
      <dgm:spPr/>
      <dgm:t>
        <a:bodyPr/>
        <a:lstStyle/>
        <a:p>
          <a:pPr algn="ctr" rtl="0"/>
          <a:r>
            <a:rPr lang="ru-RU" b="1" dirty="0" smtClean="0"/>
            <a:t>Приоритизация расходов бюджета Константиновского района</a:t>
          </a:r>
          <a:endParaRPr lang="ru-RU" dirty="0"/>
        </a:p>
      </dgm:t>
    </dgm:pt>
    <dgm:pt modelId="{74CE1CC4-2AD7-457A-BB5F-D21DADCB0527}" type="parTrans" cxnId="{DD056C20-4D27-4713-93C9-5E097845984F}">
      <dgm:prSet/>
      <dgm:spPr/>
      <dgm:t>
        <a:bodyPr/>
        <a:lstStyle/>
        <a:p>
          <a:endParaRPr lang="ru-RU"/>
        </a:p>
      </dgm:t>
    </dgm:pt>
    <dgm:pt modelId="{C3731016-B941-4F39-BB43-83F4CC00D5A9}" type="sibTrans" cxnId="{DD056C20-4D27-4713-93C9-5E097845984F}">
      <dgm:prSet/>
      <dgm:spPr/>
      <dgm:t>
        <a:bodyPr/>
        <a:lstStyle/>
        <a:p>
          <a:endParaRPr lang="ru-RU"/>
        </a:p>
      </dgm:t>
    </dgm:pt>
    <dgm:pt modelId="{201BD82D-7B9D-4221-B813-5FCC00B6DF95}" type="pres">
      <dgm:prSet presAssocID="{24B7B267-B028-4C72-8C53-4ECD45F357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118D8-CE16-4646-8E8F-B90E919CF437}" type="pres">
      <dgm:prSet presAssocID="{B3F300E3-7485-4AED-9E3F-AC011D2B72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56C20-4D27-4713-93C9-5E097845984F}" srcId="{24B7B267-B028-4C72-8C53-4ECD45F3576B}" destId="{B3F300E3-7485-4AED-9E3F-AC011D2B72B5}" srcOrd="0" destOrd="0" parTransId="{74CE1CC4-2AD7-457A-BB5F-D21DADCB0527}" sibTransId="{C3731016-B941-4F39-BB43-83F4CC00D5A9}"/>
    <dgm:cxn modelId="{36570E69-563E-4A01-BFA0-29BC9E1FAAB8}" type="presOf" srcId="{24B7B267-B028-4C72-8C53-4ECD45F3576B}" destId="{201BD82D-7B9D-4221-B813-5FCC00B6DF95}" srcOrd="0" destOrd="0" presId="urn:microsoft.com/office/officeart/2005/8/layout/vList2"/>
    <dgm:cxn modelId="{F8288B96-00CC-4020-8501-67767AAEB374}" type="presOf" srcId="{B3F300E3-7485-4AED-9E3F-AC011D2B72B5}" destId="{D31118D8-CE16-4646-8E8F-B90E919CF437}" srcOrd="0" destOrd="0" presId="urn:microsoft.com/office/officeart/2005/8/layout/vList2"/>
    <dgm:cxn modelId="{19E62874-E2A0-4D82-93BD-CC17C23851DD}" type="presParOf" srcId="{201BD82D-7B9D-4221-B813-5FCC00B6DF95}" destId="{D31118D8-CE16-4646-8E8F-B90E919CF4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35B5B-E505-4B93-A852-6327EBF6E7FB}" type="doc">
      <dgm:prSet loTypeId="urn:microsoft.com/office/officeart/2005/8/layout/hList7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1552B38-1E89-45A1-BBD2-0C9410ADD961}">
      <dgm:prSet phldrT="[Текст]"/>
      <dgm:spPr/>
      <dgm:t>
        <a:bodyPr/>
        <a:lstStyle/>
        <a:p>
          <a:r>
            <a:rPr lang="ru-RU" dirty="0" smtClean="0"/>
            <a:t>Реализация Указов Президента Российской Федерации от 7 мая 2012 года, от 01 июня 2012 № 761, от 28 декабря 2012 года № 1688</a:t>
          </a:r>
          <a:endParaRPr lang="ru-RU" dirty="0"/>
        </a:p>
      </dgm:t>
    </dgm:pt>
    <dgm:pt modelId="{DB3B8905-5676-4F9A-9E53-415583916E7F}" type="parTrans" cxnId="{A2A7079B-A58E-4BD0-BD6C-43AF4DE8D146}">
      <dgm:prSet/>
      <dgm:spPr/>
      <dgm:t>
        <a:bodyPr/>
        <a:lstStyle/>
        <a:p>
          <a:endParaRPr lang="ru-RU"/>
        </a:p>
      </dgm:t>
    </dgm:pt>
    <dgm:pt modelId="{693E7155-AADB-4BD7-815B-650927D5125F}" type="sibTrans" cxnId="{A2A7079B-A58E-4BD0-BD6C-43AF4DE8D146}">
      <dgm:prSet/>
      <dgm:spPr/>
      <dgm:t>
        <a:bodyPr/>
        <a:lstStyle/>
        <a:p>
          <a:endParaRPr lang="ru-RU"/>
        </a:p>
      </dgm:t>
    </dgm:pt>
    <dgm:pt modelId="{A0666BC0-72D0-4C4B-A4C2-A59E185CA1D5}">
      <dgm:prSet phldrT="[Текст]"/>
      <dgm:spPr/>
      <dgm:t>
        <a:bodyPr/>
        <a:lstStyle/>
        <a:p>
          <a:r>
            <a:rPr lang="ru-RU" dirty="0" smtClean="0"/>
            <a:t>Экономное расходование средств на содержание аппарата органов местного самоуправления</a:t>
          </a:r>
          <a:endParaRPr lang="ru-RU" dirty="0"/>
        </a:p>
      </dgm:t>
    </dgm:pt>
    <dgm:pt modelId="{6F096B69-7113-4BB0-A1D3-C4D6D1CC53C3}" type="parTrans" cxnId="{BD936A70-6B6E-4F58-AD0D-B8F997E1EBF2}">
      <dgm:prSet/>
      <dgm:spPr/>
      <dgm:t>
        <a:bodyPr/>
        <a:lstStyle/>
        <a:p>
          <a:endParaRPr lang="ru-RU"/>
        </a:p>
      </dgm:t>
    </dgm:pt>
    <dgm:pt modelId="{C0B99274-B394-4F49-A0F1-02398AE1B4CE}" type="sibTrans" cxnId="{BD936A70-6B6E-4F58-AD0D-B8F997E1EBF2}">
      <dgm:prSet/>
      <dgm:spPr/>
      <dgm:t>
        <a:bodyPr/>
        <a:lstStyle/>
        <a:p>
          <a:endParaRPr lang="ru-RU"/>
        </a:p>
      </dgm:t>
    </dgm:pt>
    <dgm:pt modelId="{70494575-17AC-421C-A746-473F47B1F458}">
      <dgm:prSet phldrT="[Текст]"/>
      <dgm:spPr/>
      <dgm:t>
        <a:bodyPr/>
        <a:lstStyle/>
        <a:p>
          <a:r>
            <a:rPr lang="ru-RU" dirty="0" smtClean="0"/>
            <a:t>Предоставление качественных муниципальных услуг.</a:t>
          </a:r>
          <a:endParaRPr lang="ru-RU" dirty="0"/>
        </a:p>
      </dgm:t>
    </dgm:pt>
    <dgm:pt modelId="{07A1343C-FD93-4D94-9EFD-F737896E1893}" type="parTrans" cxnId="{6B80855B-B6B1-42F6-A35E-88A59F963F93}">
      <dgm:prSet/>
      <dgm:spPr/>
      <dgm:t>
        <a:bodyPr/>
        <a:lstStyle/>
        <a:p>
          <a:endParaRPr lang="ru-RU"/>
        </a:p>
      </dgm:t>
    </dgm:pt>
    <dgm:pt modelId="{E6AEE42B-78A1-4FDF-B70D-D0D94F546C78}" type="sibTrans" cxnId="{6B80855B-B6B1-42F6-A35E-88A59F963F93}">
      <dgm:prSet/>
      <dgm:spPr/>
      <dgm:t>
        <a:bodyPr/>
        <a:lstStyle/>
        <a:p>
          <a:endParaRPr lang="ru-RU"/>
        </a:p>
      </dgm:t>
    </dgm:pt>
    <dgm:pt modelId="{138F9CC4-5347-486F-B964-F476410F12B8}" type="pres">
      <dgm:prSet presAssocID="{27635B5B-E505-4B93-A852-6327EBF6E7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330EF1-1885-4B95-B2C8-0DF20C136FF1}" type="pres">
      <dgm:prSet presAssocID="{27635B5B-E505-4B93-A852-6327EBF6E7FB}" presName="fgShape" presStyleLbl="fgShp" presStyleIdx="0" presStyleCnt="1"/>
      <dgm:spPr/>
    </dgm:pt>
    <dgm:pt modelId="{F0EF40C3-2E41-4525-A607-A93AD1756522}" type="pres">
      <dgm:prSet presAssocID="{27635B5B-E505-4B93-A852-6327EBF6E7FB}" presName="linComp" presStyleCnt="0"/>
      <dgm:spPr/>
    </dgm:pt>
    <dgm:pt modelId="{B01B252E-FEBA-47E8-B9A2-72D6C438DCE8}" type="pres">
      <dgm:prSet presAssocID="{91552B38-1E89-45A1-BBD2-0C9410ADD961}" presName="compNode" presStyleCnt="0"/>
      <dgm:spPr/>
    </dgm:pt>
    <dgm:pt modelId="{EB1EA31D-0071-4B93-A820-B8724E701FD8}" type="pres">
      <dgm:prSet presAssocID="{91552B38-1E89-45A1-BBD2-0C9410ADD961}" presName="bkgdShape" presStyleLbl="node1" presStyleIdx="0" presStyleCnt="3"/>
      <dgm:spPr/>
      <dgm:t>
        <a:bodyPr/>
        <a:lstStyle/>
        <a:p>
          <a:endParaRPr lang="ru-RU"/>
        </a:p>
      </dgm:t>
    </dgm:pt>
    <dgm:pt modelId="{B7FA1DF0-E63D-4BD8-8D0F-C89DA9A627DF}" type="pres">
      <dgm:prSet presAssocID="{91552B38-1E89-45A1-BBD2-0C9410ADD96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67F2A-8826-4121-BBD5-B430A4295A14}" type="pres">
      <dgm:prSet presAssocID="{91552B38-1E89-45A1-BBD2-0C9410ADD961}" presName="invisiNode" presStyleLbl="node1" presStyleIdx="0" presStyleCnt="3"/>
      <dgm:spPr/>
    </dgm:pt>
    <dgm:pt modelId="{F67A1E53-C0EE-40B4-9566-26000379E397}" type="pres">
      <dgm:prSet presAssocID="{91552B38-1E89-45A1-BBD2-0C9410ADD96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F0CC397B-84F9-4790-804E-EB650701AEB3}" type="pres">
      <dgm:prSet presAssocID="{693E7155-AADB-4BD7-815B-650927D512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7CF6A4-430A-41F4-A57E-C9430288FEBA}" type="pres">
      <dgm:prSet presAssocID="{A0666BC0-72D0-4C4B-A4C2-A59E185CA1D5}" presName="compNode" presStyleCnt="0"/>
      <dgm:spPr/>
    </dgm:pt>
    <dgm:pt modelId="{B9A39F84-06C9-44DC-A0E4-301C3C8DD17E}" type="pres">
      <dgm:prSet presAssocID="{A0666BC0-72D0-4C4B-A4C2-A59E185CA1D5}" presName="bkgdShape" presStyleLbl="node1" presStyleIdx="1" presStyleCnt="3"/>
      <dgm:spPr/>
      <dgm:t>
        <a:bodyPr/>
        <a:lstStyle/>
        <a:p>
          <a:endParaRPr lang="ru-RU"/>
        </a:p>
      </dgm:t>
    </dgm:pt>
    <dgm:pt modelId="{14A63476-C35F-493C-89D3-2E0E5FC6AC7D}" type="pres">
      <dgm:prSet presAssocID="{A0666BC0-72D0-4C4B-A4C2-A59E185CA1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92A1A-3278-41C1-804A-C49AC9CB7917}" type="pres">
      <dgm:prSet presAssocID="{A0666BC0-72D0-4C4B-A4C2-A59E185CA1D5}" presName="invisiNode" presStyleLbl="node1" presStyleIdx="1" presStyleCnt="3"/>
      <dgm:spPr/>
    </dgm:pt>
    <dgm:pt modelId="{6ABE9AD9-A7E0-4319-B84C-FD0B694AE157}" type="pres">
      <dgm:prSet presAssocID="{A0666BC0-72D0-4C4B-A4C2-A59E185CA1D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73B542-AE84-4E8B-AF88-66435A2A768D}" type="pres">
      <dgm:prSet presAssocID="{C0B99274-B394-4F49-A0F1-02398AE1B4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64F58F-353E-4DC8-BCE4-BA9894ADD826}" type="pres">
      <dgm:prSet presAssocID="{70494575-17AC-421C-A746-473F47B1F458}" presName="compNode" presStyleCnt="0"/>
      <dgm:spPr/>
    </dgm:pt>
    <dgm:pt modelId="{1E104AE7-73F8-4722-B26B-E3F419BD4A32}" type="pres">
      <dgm:prSet presAssocID="{70494575-17AC-421C-A746-473F47B1F458}" presName="bkgdShape" presStyleLbl="node1" presStyleIdx="2" presStyleCnt="3"/>
      <dgm:spPr/>
      <dgm:t>
        <a:bodyPr/>
        <a:lstStyle/>
        <a:p>
          <a:endParaRPr lang="ru-RU"/>
        </a:p>
      </dgm:t>
    </dgm:pt>
    <dgm:pt modelId="{9AB3906C-66F4-4841-9C82-166C851CE3B7}" type="pres">
      <dgm:prSet presAssocID="{70494575-17AC-421C-A746-473F47B1F45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4F69-5D2D-4664-98E9-3DAFCFEE3DC8}" type="pres">
      <dgm:prSet presAssocID="{70494575-17AC-421C-A746-473F47B1F458}" presName="invisiNode" presStyleLbl="node1" presStyleIdx="2" presStyleCnt="3"/>
      <dgm:spPr/>
    </dgm:pt>
    <dgm:pt modelId="{011C7EF3-24F9-4D61-A23B-ED30CE85127A}" type="pres">
      <dgm:prSet presAssocID="{70494575-17AC-421C-A746-473F47B1F458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E0851BD-F7A2-4AFB-9118-F7977802A758}" type="presOf" srcId="{A0666BC0-72D0-4C4B-A4C2-A59E185CA1D5}" destId="{B9A39F84-06C9-44DC-A0E4-301C3C8DD17E}" srcOrd="0" destOrd="0" presId="urn:microsoft.com/office/officeart/2005/8/layout/hList7#1"/>
    <dgm:cxn modelId="{A2A7079B-A58E-4BD0-BD6C-43AF4DE8D146}" srcId="{27635B5B-E505-4B93-A852-6327EBF6E7FB}" destId="{91552B38-1E89-45A1-BBD2-0C9410ADD961}" srcOrd="0" destOrd="0" parTransId="{DB3B8905-5676-4F9A-9E53-415583916E7F}" sibTransId="{693E7155-AADB-4BD7-815B-650927D5125F}"/>
    <dgm:cxn modelId="{6EA27499-FE2F-4DE7-AEFE-88185D8203FB}" type="presOf" srcId="{C0B99274-B394-4F49-A0F1-02398AE1B4CE}" destId="{DD73B542-AE84-4E8B-AF88-66435A2A768D}" srcOrd="0" destOrd="0" presId="urn:microsoft.com/office/officeart/2005/8/layout/hList7#1"/>
    <dgm:cxn modelId="{AA316303-B4D1-4270-839E-007F772C9784}" type="presOf" srcId="{91552B38-1E89-45A1-BBD2-0C9410ADD961}" destId="{EB1EA31D-0071-4B93-A820-B8724E701FD8}" srcOrd="0" destOrd="0" presId="urn:microsoft.com/office/officeart/2005/8/layout/hList7#1"/>
    <dgm:cxn modelId="{4C464CAE-BAA1-4815-B030-1C72C442A05E}" type="presOf" srcId="{27635B5B-E505-4B93-A852-6327EBF6E7FB}" destId="{138F9CC4-5347-486F-B964-F476410F12B8}" srcOrd="0" destOrd="0" presId="urn:microsoft.com/office/officeart/2005/8/layout/hList7#1"/>
    <dgm:cxn modelId="{0A770B0F-A9C9-4A1F-A0E1-C3151ABCD20C}" type="presOf" srcId="{70494575-17AC-421C-A746-473F47B1F458}" destId="{9AB3906C-66F4-4841-9C82-166C851CE3B7}" srcOrd="1" destOrd="0" presId="urn:microsoft.com/office/officeart/2005/8/layout/hList7#1"/>
    <dgm:cxn modelId="{6D05A74D-2C70-410D-A46E-CB33277BBB11}" type="presOf" srcId="{70494575-17AC-421C-A746-473F47B1F458}" destId="{1E104AE7-73F8-4722-B26B-E3F419BD4A32}" srcOrd="0" destOrd="0" presId="urn:microsoft.com/office/officeart/2005/8/layout/hList7#1"/>
    <dgm:cxn modelId="{EF530FFC-98E4-41A1-9275-EAF136B154B5}" type="presOf" srcId="{693E7155-AADB-4BD7-815B-650927D5125F}" destId="{F0CC397B-84F9-4790-804E-EB650701AEB3}" srcOrd="0" destOrd="0" presId="urn:microsoft.com/office/officeart/2005/8/layout/hList7#1"/>
    <dgm:cxn modelId="{94776EC1-6DA1-4BC3-869D-A82BE1CD6D18}" type="presOf" srcId="{A0666BC0-72D0-4C4B-A4C2-A59E185CA1D5}" destId="{14A63476-C35F-493C-89D3-2E0E5FC6AC7D}" srcOrd="1" destOrd="0" presId="urn:microsoft.com/office/officeart/2005/8/layout/hList7#1"/>
    <dgm:cxn modelId="{36AA7AA7-9A63-4168-A029-79D753077FBE}" type="presOf" srcId="{91552B38-1E89-45A1-BBD2-0C9410ADD961}" destId="{B7FA1DF0-E63D-4BD8-8D0F-C89DA9A627DF}" srcOrd="1" destOrd="0" presId="urn:microsoft.com/office/officeart/2005/8/layout/hList7#1"/>
    <dgm:cxn modelId="{6B80855B-B6B1-42F6-A35E-88A59F963F93}" srcId="{27635B5B-E505-4B93-A852-6327EBF6E7FB}" destId="{70494575-17AC-421C-A746-473F47B1F458}" srcOrd="2" destOrd="0" parTransId="{07A1343C-FD93-4D94-9EFD-F737896E1893}" sibTransId="{E6AEE42B-78A1-4FDF-B70D-D0D94F546C78}"/>
    <dgm:cxn modelId="{BD936A70-6B6E-4F58-AD0D-B8F997E1EBF2}" srcId="{27635B5B-E505-4B93-A852-6327EBF6E7FB}" destId="{A0666BC0-72D0-4C4B-A4C2-A59E185CA1D5}" srcOrd="1" destOrd="0" parTransId="{6F096B69-7113-4BB0-A1D3-C4D6D1CC53C3}" sibTransId="{C0B99274-B394-4F49-A0F1-02398AE1B4CE}"/>
    <dgm:cxn modelId="{0D4FD166-C3DD-49BA-868A-788F0B49C489}" type="presParOf" srcId="{138F9CC4-5347-486F-B964-F476410F12B8}" destId="{28330EF1-1885-4B95-B2C8-0DF20C136FF1}" srcOrd="0" destOrd="0" presId="urn:microsoft.com/office/officeart/2005/8/layout/hList7#1"/>
    <dgm:cxn modelId="{9F896FEF-7BAC-433C-A6F3-CE0B23D8E311}" type="presParOf" srcId="{138F9CC4-5347-486F-B964-F476410F12B8}" destId="{F0EF40C3-2E41-4525-A607-A93AD1756522}" srcOrd="1" destOrd="0" presId="urn:microsoft.com/office/officeart/2005/8/layout/hList7#1"/>
    <dgm:cxn modelId="{8A8B81FA-8E13-4A07-9119-3431090C4A1B}" type="presParOf" srcId="{F0EF40C3-2E41-4525-A607-A93AD1756522}" destId="{B01B252E-FEBA-47E8-B9A2-72D6C438DCE8}" srcOrd="0" destOrd="0" presId="urn:microsoft.com/office/officeart/2005/8/layout/hList7#1"/>
    <dgm:cxn modelId="{518F03DB-6254-4BAA-AD98-A99683C144D6}" type="presParOf" srcId="{B01B252E-FEBA-47E8-B9A2-72D6C438DCE8}" destId="{EB1EA31D-0071-4B93-A820-B8724E701FD8}" srcOrd="0" destOrd="0" presId="urn:microsoft.com/office/officeart/2005/8/layout/hList7#1"/>
    <dgm:cxn modelId="{287C44E8-8475-4F2B-BE98-71006BE113F7}" type="presParOf" srcId="{B01B252E-FEBA-47E8-B9A2-72D6C438DCE8}" destId="{B7FA1DF0-E63D-4BD8-8D0F-C89DA9A627DF}" srcOrd="1" destOrd="0" presId="urn:microsoft.com/office/officeart/2005/8/layout/hList7#1"/>
    <dgm:cxn modelId="{1251FDAF-F850-4DC6-9EB4-209A5CCF3B13}" type="presParOf" srcId="{B01B252E-FEBA-47E8-B9A2-72D6C438DCE8}" destId="{77967F2A-8826-4121-BBD5-B430A4295A14}" srcOrd="2" destOrd="0" presId="urn:microsoft.com/office/officeart/2005/8/layout/hList7#1"/>
    <dgm:cxn modelId="{C37B4956-7267-4DD0-9DAE-8B708360AB59}" type="presParOf" srcId="{B01B252E-FEBA-47E8-B9A2-72D6C438DCE8}" destId="{F67A1E53-C0EE-40B4-9566-26000379E397}" srcOrd="3" destOrd="0" presId="urn:microsoft.com/office/officeart/2005/8/layout/hList7#1"/>
    <dgm:cxn modelId="{577EE946-73F0-4225-913E-AF631715E16A}" type="presParOf" srcId="{F0EF40C3-2E41-4525-A607-A93AD1756522}" destId="{F0CC397B-84F9-4790-804E-EB650701AEB3}" srcOrd="1" destOrd="0" presId="urn:microsoft.com/office/officeart/2005/8/layout/hList7#1"/>
    <dgm:cxn modelId="{FDC551BB-C1ED-4B28-9EFF-37170577DDC0}" type="presParOf" srcId="{F0EF40C3-2E41-4525-A607-A93AD1756522}" destId="{327CF6A4-430A-41F4-A57E-C9430288FEBA}" srcOrd="2" destOrd="0" presId="urn:microsoft.com/office/officeart/2005/8/layout/hList7#1"/>
    <dgm:cxn modelId="{8667DE1B-98FC-4164-AF48-57F1A0CF2993}" type="presParOf" srcId="{327CF6A4-430A-41F4-A57E-C9430288FEBA}" destId="{B9A39F84-06C9-44DC-A0E4-301C3C8DD17E}" srcOrd="0" destOrd="0" presId="urn:microsoft.com/office/officeart/2005/8/layout/hList7#1"/>
    <dgm:cxn modelId="{AE43B3F7-7DFB-4101-BD77-724D001919A1}" type="presParOf" srcId="{327CF6A4-430A-41F4-A57E-C9430288FEBA}" destId="{14A63476-C35F-493C-89D3-2E0E5FC6AC7D}" srcOrd="1" destOrd="0" presId="urn:microsoft.com/office/officeart/2005/8/layout/hList7#1"/>
    <dgm:cxn modelId="{6FCDEA5F-1ECE-4629-88C1-3087DAC2D7FC}" type="presParOf" srcId="{327CF6A4-430A-41F4-A57E-C9430288FEBA}" destId="{FB692A1A-3278-41C1-804A-C49AC9CB7917}" srcOrd="2" destOrd="0" presId="urn:microsoft.com/office/officeart/2005/8/layout/hList7#1"/>
    <dgm:cxn modelId="{E919CF0B-A561-4341-AC52-F0CA173FAEAD}" type="presParOf" srcId="{327CF6A4-430A-41F4-A57E-C9430288FEBA}" destId="{6ABE9AD9-A7E0-4319-B84C-FD0B694AE157}" srcOrd="3" destOrd="0" presId="urn:microsoft.com/office/officeart/2005/8/layout/hList7#1"/>
    <dgm:cxn modelId="{CB8F378B-A0D8-4CB9-81FB-BBB8C4746526}" type="presParOf" srcId="{F0EF40C3-2E41-4525-A607-A93AD1756522}" destId="{DD73B542-AE84-4E8B-AF88-66435A2A768D}" srcOrd="3" destOrd="0" presId="urn:microsoft.com/office/officeart/2005/8/layout/hList7#1"/>
    <dgm:cxn modelId="{89916AF9-C36C-4D88-BC5D-A8107BB7DDC4}" type="presParOf" srcId="{F0EF40C3-2E41-4525-A607-A93AD1756522}" destId="{EA64F58F-353E-4DC8-BCE4-BA9894ADD826}" srcOrd="4" destOrd="0" presId="urn:microsoft.com/office/officeart/2005/8/layout/hList7#1"/>
    <dgm:cxn modelId="{68C30478-EE80-4D81-BDF1-81F0CF726636}" type="presParOf" srcId="{EA64F58F-353E-4DC8-BCE4-BA9894ADD826}" destId="{1E104AE7-73F8-4722-B26B-E3F419BD4A32}" srcOrd="0" destOrd="0" presId="urn:microsoft.com/office/officeart/2005/8/layout/hList7#1"/>
    <dgm:cxn modelId="{1A7FCF9F-2832-43CB-8D5E-677FB45B67AA}" type="presParOf" srcId="{EA64F58F-353E-4DC8-BCE4-BA9894ADD826}" destId="{9AB3906C-66F4-4841-9C82-166C851CE3B7}" srcOrd="1" destOrd="0" presId="urn:microsoft.com/office/officeart/2005/8/layout/hList7#1"/>
    <dgm:cxn modelId="{A57100EF-B9D6-4455-9C7D-D149A8E1D784}" type="presParOf" srcId="{EA64F58F-353E-4DC8-BCE4-BA9894ADD826}" destId="{8CB24F69-5D2D-4664-98E9-3DAFCFEE3DC8}" srcOrd="2" destOrd="0" presId="urn:microsoft.com/office/officeart/2005/8/layout/hList7#1"/>
    <dgm:cxn modelId="{48C956B1-B750-43A5-B715-AF4FE952AF35}" type="presParOf" srcId="{EA64F58F-353E-4DC8-BCE4-BA9894ADD826}" destId="{011C7EF3-24F9-4D61-A23B-ED30CE8512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BE0B4-52AE-4ECF-9648-35EEE90B517C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1730FD6-8F9D-4B76-A4D8-4DDD9B15A897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детей-сирот и детей, оставшихся без попечения родителей-16 559,2 тыс.рублей</a:t>
          </a:r>
          <a:endParaRPr lang="ru-RU" sz="1400" dirty="0"/>
        </a:p>
      </dgm:t>
    </dgm:pt>
    <dgm:pt modelId="{AC0F86A2-1A14-45AF-BA1D-A6E02214136B}" type="parTrans" cxnId="{B486F9E3-9B92-44A4-909F-F525F39B019A}">
      <dgm:prSet/>
      <dgm:spPr/>
      <dgm:t>
        <a:bodyPr/>
        <a:lstStyle/>
        <a:p>
          <a:endParaRPr lang="ru-RU"/>
        </a:p>
      </dgm:t>
    </dgm:pt>
    <dgm:pt modelId="{25CBB3C9-A57E-4380-9680-80C48B4334BD}" type="sibTrans" cxnId="{B486F9E3-9B92-44A4-909F-F525F39B019A}">
      <dgm:prSet/>
      <dgm:spPr/>
      <dgm:t>
        <a:bodyPr/>
        <a:lstStyle/>
        <a:p>
          <a:endParaRPr lang="ru-RU"/>
        </a:p>
      </dgm:t>
    </dgm:pt>
    <dgm:pt modelId="{12B22AB9-8158-4323-958A-179F81220967}" type="pres">
      <dgm:prSet presAssocID="{A46BE0B4-52AE-4ECF-9648-35EEE90B51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3AC3C-C55B-454B-8B82-0917D083F025}" type="pres">
      <dgm:prSet presAssocID="{61730FD6-8F9D-4B76-A4D8-4DDD9B15A897}" presName="parentText" presStyleLbl="node1" presStyleIdx="0" presStyleCnt="1" custLinFactNeighborY="-19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86F9E3-9B92-44A4-909F-F525F39B019A}" srcId="{A46BE0B4-52AE-4ECF-9648-35EEE90B517C}" destId="{61730FD6-8F9D-4B76-A4D8-4DDD9B15A897}" srcOrd="0" destOrd="0" parTransId="{AC0F86A2-1A14-45AF-BA1D-A6E02214136B}" sibTransId="{25CBB3C9-A57E-4380-9680-80C48B4334BD}"/>
    <dgm:cxn modelId="{12AF6E2C-B702-4541-B86B-384E565266B3}" type="presOf" srcId="{61730FD6-8F9D-4B76-A4D8-4DDD9B15A897}" destId="{E2D3AC3C-C55B-454B-8B82-0917D083F025}" srcOrd="0" destOrd="0" presId="urn:microsoft.com/office/officeart/2005/8/layout/vList2"/>
    <dgm:cxn modelId="{42DC18A7-2F74-49B7-BC4A-7F2EF72662F1}" type="presOf" srcId="{A46BE0B4-52AE-4ECF-9648-35EEE90B517C}" destId="{12B22AB9-8158-4323-958A-179F81220967}" srcOrd="0" destOrd="0" presId="urn:microsoft.com/office/officeart/2005/8/layout/vList2"/>
    <dgm:cxn modelId="{8E1F011D-A787-4D1B-BD24-A5812C627586}" type="presParOf" srcId="{12B22AB9-8158-4323-958A-179F81220967}" destId="{E2D3AC3C-C55B-454B-8B82-0917D083F0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Организация и обеспечение отдыха и оздоровления детей-9 606,3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Y="1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B0C0F-8E25-4D4E-94AD-B9F51DE366B4}" type="presOf" srcId="{B594AD10-7228-4E7C-99AF-BFAE7C115D1E}" destId="{4B52AD05-E2DD-4D6F-9AD5-62732FBD7322}" srcOrd="0" destOrd="0" presId="urn:microsoft.com/office/officeart/2005/8/layout/vList2"/>
    <dgm:cxn modelId="{C9C2000E-E5E2-4292-9BFF-30DFCE31637F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E0BE3EA4-D798-4C20-BBCE-7A7CB575AEF5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Меры социальной поддержки детей первого-второго года жизни из малоимущих семей- 4896,3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X="952" custLinFactNeighborY="-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C69E949E-97E2-4A33-A1E1-FB97891C07E5}" type="presOf" srcId="{96318019-A7D9-4212-8123-F540B45A2C5F}" destId="{17F419B0-7509-4E4D-A6E7-972C3F8DBC3D}" srcOrd="0" destOrd="0" presId="urn:microsoft.com/office/officeart/2005/8/layout/vList2"/>
    <dgm:cxn modelId="{CEF52421-B658-406D-AA38-07EA8A7BD1D9}" type="presOf" srcId="{B594AD10-7228-4E7C-99AF-BFAE7C115D1E}" destId="{4B52AD05-E2DD-4D6F-9AD5-62732FBD7322}" srcOrd="0" destOrd="0" presId="urn:microsoft.com/office/officeart/2005/8/layout/vList2"/>
    <dgm:cxn modelId="{A1758CE6-D7B8-4DB0-A39D-4A4A540FA504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Предоставление жилых помещений детям-сиротам-11305,0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91841-BCF5-4A11-ACD2-622331B18588}" type="presOf" srcId="{96318019-A7D9-4212-8123-F540B45A2C5F}" destId="{17F419B0-7509-4E4D-A6E7-972C3F8DBC3D}" srcOrd="0" destOrd="0" presId="urn:microsoft.com/office/officeart/2005/8/layout/vList2"/>
    <dgm:cxn modelId="{CDF060FA-59C0-46C1-A633-FF07E1ED205A}" type="presOf" srcId="{B594AD10-7228-4E7C-99AF-BFAE7C115D1E}" destId="{4B52AD05-E2DD-4D6F-9AD5-62732FBD7322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5048F707-674F-4537-896A-8B5391BA1081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пособия на ребенка-19 946,8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E9E22E-A2B4-4D8D-B563-62248A9B9F11}" type="presOf" srcId="{96318019-A7D9-4212-8123-F540B45A2C5F}" destId="{17F419B0-7509-4E4D-A6E7-972C3F8DBC3D}" srcOrd="0" destOrd="0" presId="urn:microsoft.com/office/officeart/2005/8/layout/vList2"/>
    <dgm:cxn modelId="{26142CC5-D0CA-41EB-8E16-C7D3982CC4E6}" type="presOf" srcId="{B594AD10-7228-4E7C-99AF-BFAE7C115D1E}" destId="{4B52AD05-E2DD-4D6F-9AD5-62732FBD7322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62648A69-A8B4-41DF-BC8B-D6A63A9C1330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318019-A7D9-4212-8123-F540B45A2C5F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94AD10-7228-4E7C-99AF-BFAE7C115D1E}">
      <dgm:prSet custT="1"/>
      <dgm:spPr/>
      <dgm:t>
        <a:bodyPr/>
        <a:lstStyle/>
        <a:p>
          <a:pPr rtl="0"/>
          <a:r>
            <a:rPr lang="ru-RU" sz="1400" dirty="0" smtClean="0"/>
            <a:t>Выплата государственных пособий лицам на случай временной нетрудоспособности и в связи с материнством-18 954,8 тыс.рублей</a:t>
          </a:r>
          <a:endParaRPr lang="ru-RU" sz="1400" dirty="0"/>
        </a:p>
      </dgm:t>
    </dgm:pt>
    <dgm:pt modelId="{713BD2E8-4E47-481E-94FF-1F864734FC18}" type="parTrans" cxnId="{63165925-E0E9-4F6E-824A-98814A900DDD}">
      <dgm:prSet/>
      <dgm:spPr/>
      <dgm:t>
        <a:bodyPr/>
        <a:lstStyle/>
        <a:p>
          <a:endParaRPr lang="ru-RU"/>
        </a:p>
      </dgm:t>
    </dgm:pt>
    <dgm:pt modelId="{63B06DFC-43AB-4F7E-AFD2-71E825D2783D}" type="sibTrans" cxnId="{63165925-E0E9-4F6E-824A-98814A900DDD}">
      <dgm:prSet/>
      <dgm:spPr/>
      <dgm:t>
        <a:bodyPr/>
        <a:lstStyle/>
        <a:p>
          <a:endParaRPr lang="ru-RU"/>
        </a:p>
      </dgm:t>
    </dgm:pt>
    <dgm:pt modelId="{17F419B0-7509-4E4D-A6E7-972C3F8DBC3D}" type="pres">
      <dgm:prSet presAssocID="{96318019-A7D9-4212-8123-F540B45A2C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2AD05-E2DD-4D6F-9AD5-62732FBD7322}" type="pres">
      <dgm:prSet presAssocID="{B594AD10-7228-4E7C-99AF-BFAE7C115D1E}" presName="parentText" presStyleLbl="node1" presStyleIdx="0" presStyleCnt="1" custLinFactNeighborY="50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AFB57-023B-499B-8D8D-44E632D4CDEF}" type="presOf" srcId="{96318019-A7D9-4212-8123-F540B45A2C5F}" destId="{17F419B0-7509-4E4D-A6E7-972C3F8DBC3D}" srcOrd="0" destOrd="0" presId="urn:microsoft.com/office/officeart/2005/8/layout/vList2"/>
    <dgm:cxn modelId="{63165925-E0E9-4F6E-824A-98814A900DDD}" srcId="{96318019-A7D9-4212-8123-F540B45A2C5F}" destId="{B594AD10-7228-4E7C-99AF-BFAE7C115D1E}" srcOrd="0" destOrd="0" parTransId="{713BD2E8-4E47-481E-94FF-1F864734FC18}" sibTransId="{63B06DFC-43AB-4F7E-AFD2-71E825D2783D}"/>
    <dgm:cxn modelId="{23B3506E-1E93-4E35-B92C-9330E27BB84F}" type="presOf" srcId="{B594AD10-7228-4E7C-99AF-BFAE7C115D1E}" destId="{4B52AD05-E2DD-4D6F-9AD5-62732FBD7322}" srcOrd="0" destOrd="0" presId="urn:microsoft.com/office/officeart/2005/8/layout/vList2"/>
    <dgm:cxn modelId="{CDDA1507-604B-4739-AAE1-757E2E5481ED}" type="presParOf" srcId="{17F419B0-7509-4E4D-A6E7-972C3F8DBC3D}" destId="{4B52AD05-E2DD-4D6F-9AD5-62732FBD7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72FB1E-495F-4BFB-A831-3668CF3FAA90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6C8D7-DF76-4CC5-8648-DC10BF34E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3B45-5AB1-4938-98FE-BBFB51B70381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938D-6712-4A77-AC71-41FB184F7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EA04-A0B5-4542-98EA-922D434A21D9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2624-0226-408F-9FF4-DA4E30DE3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794F-1068-40E9-BD23-88B9EC099BEA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3655-334D-4BB0-BD9B-7A10816D3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CCC7-3D42-455C-AC32-7493AE43626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B095-9AEA-4F6B-9617-EE7953ED8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731838"/>
            <a:ext cx="7162800" cy="4783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0DA4-57B4-49AE-8AE3-FC7FDE0BA832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2A12-93A5-492A-B242-5574B59B5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F959-30EC-45D9-8501-D4536976241D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5D1F-9D6D-4043-BB35-41F4E0316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CAB3-0F25-44EF-83EC-9BED5A3E8208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4DAD-44FD-43E8-8B3F-C6A678828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46A4-D580-452F-B99F-120A43840376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A1D1-B4ED-45F8-B1CB-7E0BF4364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D64E-570F-449F-A6C2-0F77DAE9E88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987F-E486-4ED3-ADAD-C49AEE770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6813-B3D0-489C-8996-C1F140B2020B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EF3D-4E11-4B5F-AE12-FD75836FF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3C6D-F242-494A-81E6-7DC5BE3E5FE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32B3-4C62-4013-9831-42AF8CEFE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656C-D36D-4387-BD7D-A946FC6ACEB4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A30CB-CEC9-49E8-A8E3-82B81BAC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4457-EE9F-47A8-B892-0601F7B8EF85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473B-023B-41E5-B7F2-4E6696BA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4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7CB3C-0CF4-4BEB-A1EB-9AD1CE041CE6}" type="datetimeFigureOut">
              <a:rPr lang="ru-RU"/>
              <a:pPr>
                <a:defRPr/>
              </a:pPr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2A284-78E8-4D11-9DAD-688B711F8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7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28" r:id="rId9"/>
    <p:sldLayoutId id="2147483919" r:id="rId10"/>
    <p:sldLayoutId id="2147483918" r:id="rId11"/>
    <p:sldLayoutId id="2147483917" r:id="rId12"/>
    <p:sldLayoutId id="2147483916" r:id="rId13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Georg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oleObject7.bin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404664"/>
            <a:ext cx="71287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БЮДЖЕТ ДЛЯ ГРАЖДАН</a:t>
            </a:r>
          </a:p>
        </p:txBody>
      </p:sp>
      <p:pic>
        <p:nvPicPr>
          <p:cNvPr id="16386" name="Picture 6" descr="http://www.teguldet.tomsk.ru/upload/images/baner/bjudzhet_dlja_grazhda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125538"/>
            <a:ext cx="52006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55650" y="5300663"/>
            <a:ext cx="792003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Constantia" pitchFamily="18" charset="0"/>
                <a:cs typeface="Arial" charset="0"/>
              </a:rPr>
              <a:t>Проект бюджета</a:t>
            </a: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b="1">
                <a:solidFill>
                  <a:srgbClr val="FFFFFF"/>
                </a:solidFill>
                <a:latin typeface="Constantia" pitchFamily="18" charset="0"/>
                <a:cs typeface="Arial" charset="0"/>
              </a:rPr>
              <a:t>Константиновского района на 2017 и на плановый период 2018 и 2019 годов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60840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>Налоговые и неналоговые доходы бюджета Константиновского района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662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704850" y="2298700"/>
          <a:ext cx="8021638" cy="4133850"/>
        </p:xfrm>
        <a:graphic>
          <a:graphicData uri="http://schemas.openxmlformats.org/presentationml/2006/ole">
            <p:oleObj spid="_x0000_s26626" r:id="rId3" imgW="8023031" imgH="413344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04664"/>
            <a:ext cx="7461448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800" dirty="0" smtClean="0"/>
              <a:t>Структура налоговых и неналоговых доходов бюджета Константиновского района в 2017 году, тыс. рублей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27650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520700" y="1497013"/>
          <a:ext cx="8101013" cy="4719637"/>
        </p:xfrm>
        <a:graphic>
          <a:graphicData uri="http://schemas.openxmlformats.org/presentationml/2006/ole">
            <p:oleObj spid="_x0000_s27650" r:id="rId3" imgW="8102286" imgH="471871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049962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Динамика поступлений налога на доходы физических лиц в бюджет Константиновского района</a:t>
            </a:r>
            <a:r>
              <a:rPr lang="en-US" dirty="0"/>
              <a:t> </a:t>
            </a:r>
            <a:r>
              <a:rPr lang="ru-RU" dirty="0"/>
              <a:t>тыс. рублей</a:t>
            </a:r>
            <a:endParaRPr lang="en-US" dirty="0"/>
          </a:p>
        </p:txBody>
      </p:sp>
      <p:graphicFrame>
        <p:nvGraphicFramePr>
          <p:cNvPr id="28674" name="Диаграмма 2"/>
          <p:cNvGraphicFramePr>
            <a:graphicFrameLocks/>
          </p:cNvGraphicFramePr>
          <p:nvPr/>
        </p:nvGraphicFramePr>
        <p:xfrm>
          <a:off x="468313" y="714375"/>
          <a:ext cx="8351837" cy="6143625"/>
        </p:xfrm>
        <a:graphic>
          <a:graphicData uri="http://schemas.openxmlformats.org/presentationml/2006/ole">
            <p:oleObj spid="_x0000_s28674" r:id="rId3" imgW="8352244" imgH="6145301" progId="Excel.Sheet.8">
              <p:embed/>
            </p:oleObj>
          </a:graphicData>
        </a:graphic>
      </p:graphicFrame>
      <p:sp>
        <p:nvSpPr>
          <p:cNvPr id="4" name="Стрелка вправо с вырезом 3"/>
          <p:cNvSpPr/>
          <p:nvPr/>
        </p:nvSpPr>
        <p:spPr>
          <a:xfrm rot="976558">
            <a:off x="2771775" y="3213100"/>
            <a:ext cx="720725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 rot="19561415">
            <a:off x="3589338" y="3009900"/>
            <a:ext cx="842962" cy="4587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 rot="19529371">
            <a:off x="4740275" y="2038350"/>
            <a:ext cx="977900" cy="5603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19743707">
            <a:off x="5840413" y="1360488"/>
            <a:ext cx="1038225" cy="4937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85137" cy="92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Динамика поступлений налогов на совокупные доходы в бюджет Константиновского района</a:t>
            </a:r>
            <a:r>
              <a:rPr lang="en-US" b="1" dirty="0"/>
              <a:t> </a:t>
            </a:r>
            <a:r>
              <a:rPr lang="ru-RU" b="1" dirty="0"/>
              <a:t>тыс. рублей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29698" name="Диаграмма 2"/>
          <p:cNvGraphicFramePr>
            <a:graphicFrameLocks/>
          </p:cNvGraphicFramePr>
          <p:nvPr/>
        </p:nvGraphicFramePr>
        <p:xfrm>
          <a:off x="468313" y="714375"/>
          <a:ext cx="8351837" cy="6143625"/>
        </p:xfrm>
        <a:graphic>
          <a:graphicData uri="http://schemas.openxmlformats.org/presentationml/2006/ole">
            <p:oleObj spid="_x0000_s29698" r:id="rId3" imgW="8352244" imgH="6145301" progId="Excel.Sheet.8">
              <p:embed/>
            </p:oleObj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 rot="19529371">
            <a:off x="5297488" y="2205038"/>
            <a:ext cx="935037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19529371">
            <a:off x="4000500" y="2493963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19529371">
            <a:off x="6664325" y="1997075"/>
            <a:ext cx="936625" cy="56038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249796">
            <a:off x="2701925" y="2700338"/>
            <a:ext cx="935038" cy="56038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875" y="160338"/>
            <a:ext cx="7716589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/>
              <a:t>Динамика поступлений государственной пошлины в бюджет Константиновского района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en-US" sz="2000" dirty="0" smtClean="0"/>
              <a:t>						</a:t>
            </a:r>
            <a:r>
              <a:rPr lang="ru-RU" sz="2000" dirty="0" smtClean="0"/>
              <a:t>тыс.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30722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092200" y="2417763"/>
          <a:ext cx="6502400" cy="3576637"/>
        </p:xfrm>
        <a:graphic>
          <a:graphicData uri="http://schemas.openxmlformats.org/presentationml/2006/ole">
            <p:oleObj spid="_x0000_s30722" r:id="rId3" imgW="6504996" imgH="357256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Динамика поступлений акцизов на нефтепродукты в бюджет Константиновского района</a:t>
            </a:r>
            <a:endParaRPr lang="en-US" b="1"/>
          </a:p>
          <a:p>
            <a:pPr algn="ctr"/>
            <a:r>
              <a:rPr lang="en-US" b="1"/>
              <a:t>							</a:t>
            </a:r>
            <a:r>
              <a:rPr lang="ru-RU" b="1"/>
              <a:t>тыс. рублей</a:t>
            </a:r>
            <a:endParaRPr lang="ru-RU"/>
          </a:p>
        </p:txBody>
      </p:sp>
      <p:graphicFrame>
        <p:nvGraphicFramePr>
          <p:cNvPr id="31746" name="Диаграмма 2"/>
          <p:cNvGraphicFramePr>
            <a:graphicFrameLocks/>
          </p:cNvGraphicFramePr>
          <p:nvPr/>
        </p:nvGraphicFramePr>
        <p:xfrm>
          <a:off x="-50800" y="714375"/>
          <a:ext cx="9245600" cy="3629025"/>
        </p:xfrm>
        <a:graphic>
          <a:graphicData uri="http://schemas.openxmlformats.org/presentationml/2006/ole">
            <p:oleObj spid="_x0000_s31746" r:id="rId3" imgW="9242337" imgH="3633531" progId="Excel.Sheet.8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79512" y="4293096"/>
          <a:ext cx="87129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755650" y="1573213"/>
          <a:ext cx="7704138" cy="454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2016 год (первоначально утвержденный)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2017 </a:t>
                      </a:r>
                      <a:r>
                        <a:rPr lang="ru-RU" sz="1400" dirty="0" smtClean="0"/>
                        <a:t>год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(проект)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 год 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(</a:t>
                      </a:r>
                      <a:r>
                        <a:rPr lang="ru-RU" sz="1400" dirty="0"/>
                        <a:t>проект)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 год </a:t>
                      </a:r>
                      <a:endParaRPr lang="en-US" sz="14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(</a:t>
                      </a:r>
                      <a:r>
                        <a:rPr lang="ru-RU" sz="1400" dirty="0"/>
                        <a:t>проект)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3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Межбюджетные трансферты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753 629,2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639 205,7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625 308,4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632 096,7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112 860,5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105 120,1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72 376,3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67 364,4</a:t>
                      </a:r>
                    </a:p>
                  </a:txBody>
                  <a:tcPr marL="68580" marR="68580" marT="0" marB="0"/>
                </a:tc>
              </a:tr>
              <a:tr h="1035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Целевые трансферты из 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639 496,1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533 178,9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552 025,4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563 802,7</a:t>
                      </a:r>
                    </a:p>
                  </a:txBody>
                  <a:tcPr marL="68580" marR="68580" marT="0" marB="0"/>
                </a:tc>
              </a:tr>
              <a:tr h="890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Поступления из местных бюджетов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1 272,6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906,7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906,7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864096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1600" dirty="0" smtClean="0"/>
              <a:t>Безвозмездные поступления из областного бюджета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spc="300" dirty="0" smtClean="0"/>
              <a:t>тыс.рублей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8646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+mn-cs"/>
              </a:rPr>
              <a:t>Динамика расходов бюджета Константиновского района, тыс.рублей</a:t>
            </a:r>
          </a:p>
        </p:txBody>
      </p:sp>
      <p:graphicFrame>
        <p:nvGraphicFramePr>
          <p:cNvPr id="33794" name="Диаграмма 2"/>
          <p:cNvGraphicFramePr>
            <a:graphicFrameLocks/>
          </p:cNvGraphicFramePr>
          <p:nvPr/>
        </p:nvGraphicFramePr>
        <p:xfrm>
          <a:off x="-50800" y="714375"/>
          <a:ext cx="9245600" cy="6005513"/>
        </p:xfrm>
        <a:graphic>
          <a:graphicData uri="http://schemas.openxmlformats.org/presentationml/2006/ole">
            <p:oleObj spid="_x0000_s33794" r:id="rId3" imgW="9242337" imgH="600508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43490" y="1027664"/>
          <a:ext cx="702474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4294967295"/>
          </p:nvPr>
        </p:nvSpPr>
        <p:spPr>
          <a:xfrm>
            <a:off x="503238" y="530225"/>
            <a:ext cx="8183562" cy="13858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b="1" smtClean="0"/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b="1" smtClean="0">
                <a:solidFill>
                  <a:srgbClr val="23735D"/>
                </a:solidFill>
              </a:rPr>
              <a:t>Государственная поддержка семей и детей на       2017 год.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b="1" smtClean="0">
                <a:solidFill>
                  <a:srgbClr val="23735D"/>
                </a:solidFill>
              </a:rPr>
              <a:t>Программная часть  - 81268</a:t>
            </a:r>
            <a:r>
              <a:rPr lang="ru-RU" b="1" smtClean="0">
                <a:solidFill>
                  <a:srgbClr val="23735D"/>
                </a:solidFill>
                <a:latin typeface="Cambria" pitchFamily="18" charset="0"/>
              </a:rPr>
              <a:t>.</a:t>
            </a:r>
            <a:r>
              <a:rPr lang="ru-RU" b="1" smtClean="0">
                <a:solidFill>
                  <a:srgbClr val="23735D"/>
                </a:solidFill>
              </a:rPr>
              <a:t>4 тыс.руб.</a:t>
            </a:r>
            <a:endParaRPr lang="ru-RU" smtClean="0">
              <a:solidFill>
                <a:srgbClr val="23735D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3568" y="1926358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683568" y="28529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83568" y="3573016"/>
          <a:ext cx="784887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85625" y="4653136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85625" y="530120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83568" y="6021288"/>
          <a:ext cx="7848872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96" y="2228850"/>
            <a:ext cx="9138804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6" name="TextBox 2"/>
          <p:cNvSpPr txBox="1">
            <a:spLocks noChangeArrowheads="1"/>
          </p:cNvSpPr>
          <p:nvPr/>
        </p:nvSpPr>
        <p:spPr bwMode="auto">
          <a:xfrm>
            <a:off x="179388" y="1125538"/>
            <a:ext cx="8640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Основа формирования проекта бюджета Константиновского района на 2017 год и на плановый период 2018 и 2019 годов</a:t>
            </a:r>
          </a:p>
        </p:txBody>
      </p:sp>
      <p:graphicFrame>
        <p:nvGraphicFramePr>
          <p:cNvPr id="1026" name="Organization Chart 15"/>
          <p:cNvGraphicFramePr>
            <a:graphicFrameLocks/>
          </p:cNvGraphicFramePr>
          <p:nvPr/>
        </p:nvGraphicFramePr>
        <p:xfrm>
          <a:off x="468313" y="2349500"/>
          <a:ext cx="7991475" cy="40274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 rot="10800000">
            <a:off x="323528" y="1844825"/>
            <a:ext cx="3888432" cy="3096345"/>
            <a:chOff x="1378757" y="1696"/>
            <a:chExt cx="4506729" cy="974414"/>
          </a:xfrm>
          <a:scene3d>
            <a:camera prst="orthographicFront"/>
            <a:lightRig rig="chilly" dir="t"/>
          </a:scene3d>
        </p:grpSpPr>
        <p:sp>
          <p:nvSpPr>
            <p:cNvPr id="7" name="Пятиугольник 6"/>
            <p:cNvSpPr/>
            <p:nvPr/>
          </p:nvSpPr>
          <p:spPr>
            <a:xfrm rot="10800000">
              <a:off x="1378757" y="1696"/>
              <a:ext cx="4506729" cy="974414"/>
            </a:xfrm>
            <a:prstGeom prst="homePlat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ятиугольник 4"/>
            <p:cNvSpPr/>
            <p:nvPr/>
          </p:nvSpPr>
          <p:spPr>
            <a:xfrm>
              <a:off x="2171149" y="1696"/>
              <a:ext cx="3714337" cy="9744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29690" tIns="41910" rIns="78232" bIns="41910" spcCol="1270" anchor="ctr"/>
            <a:lstStyle/>
            <a:p>
              <a:pPr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36866" name="TextBox 13"/>
          <p:cNvSpPr txBox="1">
            <a:spLocks noChangeArrowheads="1"/>
          </p:cNvSpPr>
          <p:nvPr/>
        </p:nvSpPr>
        <p:spPr bwMode="auto">
          <a:xfrm>
            <a:off x="323850" y="2933700"/>
            <a:ext cx="3600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Финансовое обеспечение учреждений-436 301,1 тыс.руб.</a:t>
            </a:r>
            <a:endParaRPr lang="ru-RU" sz="1400"/>
          </a:p>
          <a:p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211638" y="692150"/>
            <a:ext cx="4681537" cy="5257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Всего: </a:t>
            </a:r>
            <a:r>
              <a:rPr lang="ru-RU" b="1" dirty="0">
                <a:solidFill>
                  <a:schemeClr val="tx1"/>
                </a:solidFill>
              </a:rPr>
              <a:t>34</a:t>
            </a:r>
            <a:r>
              <a:rPr lang="ru-RU" dirty="0">
                <a:solidFill>
                  <a:schemeClr val="tx1"/>
                </a:solidFill>
              </a:rPr>
              <a:t> учреждения, финансируемых из бюджета Константиновского района, в том числе за счет субвенций по переданным полномочиям, из них: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-14 дошкольные образовательные организации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-11 общеобразовательных организаций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-4 учреждения дополнительного образования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учреждение здравоохранения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муниципальное автономное учреждение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-2 учреждения культуры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-1 центр социального обслуживания населения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Содержимое 2"/>
          <p:cNvGraphicFramePr>
            <a:graphicFrameLocks noGrp="1"/>
          </p:cNvGraphicFramePr>
          <p:nvPr>
            <p:ph/>
          </p:nvPr>
        </p:nvGraphicFramePr>
        <p:xfrm>
          <a:off x="344488" y="1146175"/>
          <a:ext cx="7950200" cy="5286375"/>
        </p:xfrm>
        <a:graphic>
          <a:graphicData uri="http://schemas.openxmlformats.org/presentationml/2006/ole">
            <p:oleObj spid="_x0000_s37889" r:id="rId3" imgW="7949873" imgH="5285690" progId="Excel.Shee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62451"/>
            <a:ext cx="8748464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Расходы бюджета Константиновского района в 2017 году   780435,6 тыс.рублей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404664"/>
            <a:ext cx="734481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Расходы бюджета Константиновского района, формируемые в рамках программ Константиновского района, 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непрограммные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 расходы</a:t>
            </a:r>
          </a:p>
          <a:p>
            <a:pPr algn="r">
              <a:defRPr/>
            </a:pPr>
            <a:r>
              <a:rPr lang="ru-RU" sz="1400" b="1" dirty="0">
                <a:cs typeface="+mn-cs"/>
              </a:rPr>
              <a:t> </a:t>
            </a:r>
            <a:endParaRPr lang="ru-RU" sz="1400" dirty="0">
              <a:cs typeface="+mn-cs"/>
            </a:endParaRPr>
          </a:p>
          <a:p>
            <a:pPr algn="r">
              <a:defRPr/>
            </a:pP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тыс.рублей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95536" y="731838"/>
          <a:ext cx="8136904" cy="55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684213" y="5805488"/>
            <a:ext cx="863600" cy="4318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859338" y="5805488"/>
            <a:ext cx="865187" cy="4318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40" name="TextBox 12"/>
          <p:cNvSpPr txBox="1">
            <a:spLocks noChangeArrowheads="1"/>
          </p:cNvSpPr>
          <p:nvPr/>
        </p:nvSpPr>
        <p:spPr bwMode="auto">
          <a:xfrm>
            <a:off x="5940425" y="5837238"/>
            <a:ext cx="2952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Расходы бюджета Константиновского района, формируемые в рамках муниципальных программ Константиновского района</a:t>
            </a:r>
          </a:p>
        </p:txBody>
      </p:sp>
      <p:sp>
        <p:nvSpPr>
          <p:cNvPr id="39941" name="TextBox 13"/>
          <p:cNvSpPr txBox="1">
            <a:spLocks noChangeArrowheads="1"/>
          </p:cNvSpPr>
          <p:nvPr/>
        </p:nvSpPr>
        <p:spPr bwMode="auto">
          <a:xfrm>
            <a:off x="1547813" y="5837238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/>
              <a:t>Непрограммные расходы бюджета Константиновского района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9208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по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муниципальным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программам Константиновского района</a:t>
            </a:r>
          </a:p>
        </p:txBody>
      </p:sp>
      <p:graphicFrame>
        <p:nvGraphicFramePr>
          <p:cNvPr id="40962" name="Диаграмма 3"/>
          <p:cNvGraphicFramePr>
            <a:graphicFrameLocks/>
          </p:cNvGraphicFramePr>
          <p:nvPr/>
        </p:nvGraphicFramePr>
        <p:xfrm>
          <a:off x="344488" y="1346200"/>
          <a:ext cx="8526462" cy="4870450"/>
        </p:xfrm>
        <a:graphic>
          <a:graphicData uri="http://schemas.openxmlformats.org/presentationml/2006/ole">
            <p:oleObj spid="_x0000_s40962" r:id="rId3" imgW="8522947" imgH="487112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94833" y="1117860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0825" y="1903413"/>
            <a:ext cx="1317625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здравоохранения</a:t>
            </a:r>
          </a:p>
          <a:p>
            <a:pPr algn="ctr">
              <a:defRPr/>
            </a:pPr>
            <a:r>
              <a:rPr lang="ru-RU" sz="1000" dirty="0"/>
              <a:t>7026,3</a:t>
            </a:r>
          </a:p>
          <a:p>
            <a:pPr algn="ctr">
              <a:defRPr/>
            </a:pPr>
            <a:r>
              <a:rPr lang="ru-RU" sz="1000" dirty="0"/>
              <a:t>1,0%</a:t>
            </a:r>
            <a:endParaRPr lang="en-US" sz="1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4300" y="1890713"/>
            <a:ext cx="1244600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Социальная поддержка граждан </a:t>
            </a:r>
          </a:p>
          <a:p>
            <a:pPr algn="ctr">
              <a:defRPr/>
            </a:pPr>
            <a:r>
              <a:rPr lang="ru-RU" sz="1000" dirty="0"/>
              <a:t>257816,6</a:t>
            </a:r>
          </a:p>
          <a:p>
            <a:pPr algn="ctr">
              <a:defRPr/>
            </a:pPr>
            <a:r>
              <a:rPr lang="ru-RU" sz="1000" dirty="0"/>
              <a:t>35,0%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1890713"/>
            <a:ext cx="1223962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Молодежь Константиновского района</a:t>
            </a:r>
            <a:r>
              <a:rPr lang="en-US" sz="1000" dirty="0"/>
              <a:t> </a:t>
            </a:r>
            <a:endParaRPr lang="ru-RU" sz="1000" dirty="0"/>
          </a:p>
          <a:p>
            <a:pPr algn="ctr">
              <a:defRPr/>
            </a:pPr>
            <a:r>
              <a:rPr lang="ru-RU" sz="1000" dirty="0"/>
              <a:t>379,5</a:t>
            </a:r>
          </a:p>
          <a:p>
            <a:pPr algn="ctr">
              <a:defRPr/>
            </a:pPr>
            <a:r>
              <a:rPr lang="ru-RU" sz="1000" dirty="0"/>
              <a:t>0,1%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6375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образования</a:t>
            </a:r>
            <a:r>
              <a:rPr lang="en-US" sz="1000" dirty="0"/>
              <a:t> </a:t>
            </a:r>
            <a:r>
              <a:rPr lang="ru-RU" sz="1000" dirty="0"/>
              <a:t> 349483,9 </a:t>
            </a:r>
          </a:p>
          <a:p>
            <a:pPr algn="ctr">
              <a:defRPr/>
            </a:pPr>
            <a:r>
              <a:rPr lang="ru-RU" sz="1000" dirty="0"/>
              <a:t>47,4%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25" y="1903413"/>
            <a:ext cx="1295400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Обеспечение доступным и комфортным жильем населения Константиновского района </a:t>
            </a:r>
            <a:r>
              <a:rPr lang="en-US" sz="800" dirty="0"/>
              <a:t> </a:t>
            </a:r>
            <a:r>
              <a:rPr lang="ru-RU" sz="800" dirty="0"/>
              <a:t> 17344,5</a:t>
            </a:r>
          </a:p>
          <a:p>
            <a:pPr algn="ctr">
              <a:defRPr/>
            </a:pPr>
            <a:r>
              <a:rPr lang="ru-RU" sz="800" dirty="0"/>
              <a:t>2,4%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9850" y="1890713"/>
            <a:ext cx="1243013" cy="96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Доступная среда</a:t>
            </a:r>
            <a:r>
              <a:rPr lang="en-US" sz="1000" dirty="0"/>
              <a:t> </a:t>
            </a:r>
            <a:r>
              <a:rPr lang="ru-RU" sz="1000" dirty="0"/>
              <a:t> </a:t>
            </a:r>
          </a:p>
          <a:p>
            <a:pPr algn="ctr">
              <a:defRPr/>
            </a:pPr>
            <a:r>
              <a:rPr lang="ru-RU" sz="1000" dirty="0"/>
              <a:t>21,5</a:t>
            </a:r>
          </a:p>
          <a:p>
            <a:pPr algn="ctr">
              <a:defRPr/>
            </a:pPr>
            <a:r>
              <a:rPr lang="ru-RU" sz="1000" dirty="0"/>
              <a:t>0,0%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89838" y="1903413"/>
            <a:ext cx="1223962" cy="949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Обеспечение качественными жилищно-коммунальными услугами населения Константиновского района</a:t>
            </a:r>
            <a:r>
              <a:rPr lang="en-US" sz="700" dirty="0"/>
              <a:t> </a:t>
            </a:r>
            <a:r>
              <a:rPr lang="ru-RU" sz="700" dirty="0"/>
              <a:t> 55,5 </a:t>
            </a:r>
          </a:p>
          <a:p>
            <a:pPr algn="ctr">
              <a:defRPr/>
            </a:pPr>
            <a:r>
              <a:rPr lang="ru-RU" sz="700" dirty="0"/>
              <a:t>0,0%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450" y="3357563"/>
            <a:ext cx="1223963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/>
              <a:t>Обеспечение общественного порядка и </a:t>
            </a:r>
            <a:r>
              <a:rPr lang="ru-RU" sz="900" dirty="0" err="1"/>
              <a:t>противодей</a:t>
            </a:r>
            <a:r>
              <a:rPr lang="en-US" sz="900" dirty="0"/>
              <a:t>-</a:t>
            </a:r>
            <a:r>
              <a:rPr lang="ru-RU" sz="900" dirty="0" err="1"/>
              <a:t>ствие</a:t>
            </a:r>
            <a:r>
              <a:rPr lang="ru-RU" sz="900" dirty="0"/>
              <a:t> преступности</a:t>
            </a:r>
          </a:p>
          <a:p>
            <a:pPr algn="ctr">
              <a:defRPr/>
            </a:pPr>
            <a:r>
              <a:rPr lang="ru-RU" sz="900" dirty="0"/>
              <a:t>73,3         </a:t>
            </a:r>
            <a:r>
              <a:rPr lang="en-US" sz="900" dirty="0"/>
              <a:t> </a:t>
            </a:r>
            <a:r>
              <a:rPr lang="ru-RU" sz="900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4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Охрана окружающей среды и рациональное природопользование</a:t>
            </a:r>
            <a:r>
              <a:rPr lang="en-US" sz="1000" dirty="0"/>
              <a:t> </a:t>
            </a:r>
            <a:r>
              <a:rPr lang="ru-RU" sz="1000" dirty="0"/>
              <a:t> 811,5</a:t>
            </a:r>
          </a:p>
          <a:p>
            <a:pPr algn="ctr">
              <a:defRPr/>
            </a:pPr>
            <a:r>
              <a:rPr lang="ru-RU" sz="1000" dirty="0"/>
              <a:t>0,1%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6375" y="3343275"/>
            <a:ext cx="1223963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культуры и туризма</a:t>
            </a:r>
          </a:p>
          <a:p>
            <a:pPr algn="ctr">
              <a:defRPr/>
            </a:pPr>
            <a:r>
              <a:rPr lang="ru-RU" sz="1000" dirty="0"/>
              <a:t>38859,9</a:t>
            </a:r>
          </a:p>
          <a:p>
            <a:pPr algn="ctr">
              <a:defRPr/>
            </a:pPr>
            <a:r>
              <a:rPr lang="ru-RU" sz="1000" dirty="0"/>
              <a:t>5,3%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2413" y="3343275"/>
            <a:ext cx="1393825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00" dirty="0"/>
              <a:t>Защита населения и территории от чрезвычайных ситуаций, обеспечение пожарной безопасности и безопасности людей на водных объекта</a:t>
            </a:r>
            <a:r>
              <a:rPr lang="en-US" sz="700" dirty="0"/>
              <a:t> </a:t>
            </a:r>
            <a:endParaRPr lang="ru-RU" sz="700" dirty="0"/>
          </a:p>
          <a:p>
            <a:pPr algn="ctr">
              <a:defRPr/>
            </a:pPr>
            <a:r>
              <a:rPr lang="ru-RU" sz="700" dirty="0"/>
              <a:t>1273,7               0,2%</a:t>
            </a:r>
            <a:endParaRPr lang="en-US" sz="7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0000" y="3357563"/>
            <a:ext cx="1223963" cy="98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Экономическое развитие</a:t>
            </a:r>
            <a:r>
              <a:rPr lang="en-US" sz="1000" dirty="0"/>
              <a:t> </a:t>
            </a:r>
            <a:endParaRPr lang="ru-RU" sz="1000" dirty="0"/>
          </a:p>
          <a:p>
            <a:pPr algn="ctr">
              <a:defRPr/>
            </a:pPr>
            <a:r>
              <a:rPr lang="ru-RU" sz="1000" dirty="0"/>
              <a:t>856,6</a:t>
            </a:r>
          </a:p>
          <a:p>
            <a:pPr algn="ctr">
              <a:defRPr/>
            </a:pPr>
            <a:r>
              <a:rPr lang="ru-RU" sz="1000" dirty="0"/>
              <a:t>0,1%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26038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физической культуры и спорта</a:t>
            </a:r>
            <a:r>
              <a:rPr lang="en-US" sz="1000" dirty="0"/>
              <a:t> </a:t>
            </a:r>
            <a:r>
              <a:rPr lang="ru-RU" sz="1000" dirty="0"/>
              <a:t> 663,1</a:t>
            </a:r>
          </a:p>
          <a:p>
            <a:pPr algn="ctr">
              <a:defRPr/>
            </a:pPr>
            <a:r>
              <a:rPr lang="ru-RU" sz="1000" dirty="0"/>
              <a:t>0,1%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67613" y="3343275"/>
            <a:ext cx="1223962" cy="1003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Информацион</a:t>
            </a:r>
            <a:r>
              <a:rPr lang="en-US" sz="1000" dirty="0"/>
              <a:t>-</a:t>
            </a:r>
            <a:r>
              <a:rPr lang="ru-RU" sz="1000" dirty="0" err="1"/>
              <a:t>ное</a:t>
            </a:r>
            <a:r>
              <a:rPr lang="ru-RU" sz="1000" dirty="0"/>
              <a:t> общество</a:t>
            </a:r>
            <a:r>
              <a:rPr lang="en-US" sz="1000" dirty="0"/>
              <a:t> </a:t>
            </a:r>
            <a:endParaRPr lang="ru-RU" sz="1000" dirty="0"/>
          </a:p>
          <a:p>
            <a:pPr algn="ctr">
              <a:defRPr/>
            </a:pPr>
            <a:r>
              <a:rPr lang="ru-RU" sz="1000" dirty="0"/>
              <a:t>6910,8</a:t>
            </a:r>
          </a:p>
          <a:p>
            <a:pPr algn="ctr">
              <a:defRPr/>
            </a:pPr>
            <a:r>
              <a:rPr lang="ru-RU" sz="1000" dirty="0"/>
              <a:t>0,9%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25" y="4933950"/>
            <a:ext cx="1368425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транспортной системы</a:t>
            </a:r>
          </a:p>
          <a:p>
            <a:pPr algn="ctr">
              <a:defRPr/>
            </a:pPr>
            <a:r>
              <a:rPr lang="ru-RU" sz="1000" dirty="0"/>
              <a:t>11048,8</a:t>
            </a:r>
          </a:p>
          <a:p>
            <a:pPr algn="ctr">
              <a:defRPr/>
            </a:pPr>
            <a:r>
              <a:rPr lang="ru-RU" sz="1000" dirty="0"/>
              <a:t>1,5%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68450" y="4943475"/>
            <a:ext cx="1692275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Развитие сельского хозяйства и регулирование рынков сельскохозяйственной продукции, сырья и продовольствия</a:t>
            </a:r>
            <a:r>
              <a:rPr lang="en-US" sz="1000" dirty="0"/>
              <a:t> </a:t>
            </a:r>
            <a:endParaRPr lang="ru-RU" sz="1000" dirty="0"/>
          </a:p>
          <a:p>
            <a:pPr algn="ctr">
              <a:defRPr/>
            </a:pPr>
            <a:r>
              <a:rPr lang="ru-RU" sz="1000" dirty="0"/>
              <a:t>35498,3</a:t>
            </a:r>
          </a:p>
          <a:p>
            <a:pPr algn="ctr">
              <a:defRPr/>
            </a:pPr>
            <a:r>
              <a:rPr lang="ru-RU" sz="1000" dirty="0"/>
              <a:t>4,8%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60725" y="4943475"/>
            <a:ext cx="1619250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err="1"/>
              <a:t>Энергоэффекти-вность</a:t>
            </a:r>
            <a:r>
              <a:rPr lang="ru-RU" sz="1000" dirty="0"/>
              <a:t> и развитие энергетики</a:t>
            </a:r>
            <a:r>
              <a:rPr lang="en-US" sz="1000" dirty="0"/>
              <a:t> </a:t>
            </a:r>
            <a:r>
              <a:rPr lang="ru-RU" sz="1000" dirty="0"/>
              <a:t> </a:t>
            </a:r>
          </a:p>
          <a:p>
            <a:pPr algn="ctr">
              <a:defRPr/>
            </a:pPr>
            <a:r>
              <a:rPr lang="ru-RU" sz="1000" dirty="0"/>
              <a:t>5,0</a:t>
            </a:r>
          </a:p>
          <a:p>
            <a:pPr algn="ctr">
              <a:defRPr/>
            </a:pPr>
            <a:r>
              <a:rPr lang="ru-RU" sz="1000" dirty="0"/>
              <a:t>0,0%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79975" y="4970463"/>
            <a:ext cx="1223963" cy="1260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Муниципальная политика</a:t>
            </a:r>
          </a:p>
          <a:p>
            <a:pPr algn="ctr">
              <a:defRPr/>
            </a:pPr>
            <a:r>
              <a:rPr lang="ru-RU" sz="1000" dirty="0"/>
              <a:t>545,0</a:t>
            </a:r>
          </a:p>
          <a:p>
            <a:pPr algn="ctr">
              <a:defRPr/>
            </a:pPr>
            <a:r>
              <a:rPr lang="ru-RU" sz="1000" dirty="0"/>
              <a:t>0,1%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03938" y="4943475"/>
            <a:ext cx="1296987" cy="1287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/>
              <a:t>Поддержка казачьих обществ Константиновского района</a:t>
            </a:r>
          </a:p>
          <a:p>
            <a:pPr algn="ctr">
              <a:defRPr/>
            </a:pPr>
            <a:r>
              <a:rPr lang="ru-RU" sz="1000" dirty="0"/>
              <a:t>1965,2</a:t>
            </a:r>
          </a:p>
          <a:p>
            <a:pPr algn="ctr">
              <a:defRPr/>
            </a:pPr>
            <a:r>
              <a:rPr lang="ru-RU" sz="1000" dirty="0"/>
              <a:t>0,2%</a:t>
            </a:r>
            <a:r>
              <a:rPr lang="en-US" sz="1000" dirty="0"/>
              <a:t> 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00925" y="4954588"/>
            <a:ext cx="1362075" cy="12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/>
              <a:t>Управление муниципальными финансами и создание условий для эффективного управления муниципальными финансами поселений</a:t>
            </a:r>
            <a:r>
              <a:rPr lang="en-US" sz="800" dirty="0"/>
              <a:t> </a:t>
            </a:r>
            <a:endParaRPr lang="ru-RU" sz="800" dirty="0"/>
          </a:p>
          <a:p>
            <a:pPr algn="ctr">
              <a:defRPr/>
            </a:pPr>
            <a:r>
              <a:rPr lang="ru-RU" sz="800" dirty="0"/>
              <a:t>6321,7</a:t>
            </a:r>
          </a:p>
          <a:p>
            <a:pPr algn="ctr">
              <a:defRPr/>
            </a:pPr>
            <a:r>
              <a:rPr lang="ru-RU" sz="800" dirty="0"/>
              <a:t>0,8%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264400" cy="4884737"/>
        </p:xfrm>
        <a:graphic>
          <a:graphicData uri="http://schemas.openxmlformats.org/presentationml/2006/ole">
            <p:oleObj spid="_x0000_s43009" r:id="rId3" imgW="7267062" imgH="4883319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0"/>
            <a:ext cx="67581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бюджета Константиновского района на образование (тыс.руб.)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0" name="Group 52"/>
          <p:cNvGraphicFramePr>
            <a:graphicFrameLocks noGrp="1"/>
          </p:cNvGraphicFramePr>
          <p:nvPr>
            <p:ph/>
          </p:nvPr>
        </p:nvGraphicFramePr>
        <p:xfrm>
          <a:off x="323850" y="1268413"/>
          <a:ext cx="8547100" cy="4078287"/>
        </p:xfrm>
        <a:graphic>
          <a:graphicData uri="http://schemas.openxmlformats.org/drawingml/2006/table">
            <a:tbl>
              <a:tblPr/>
              <a:tblGrid>
                <a:gridCol w="2520950"/>
                <a:gridCol w="1728788"/>
                <a:gridCol w="1431925"/>
                <a:gridCol w="1433512"/>
                <a:gridCol w="14319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2016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2017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2018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2019 год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392 476,0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373 507,1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380 198,8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391 218,4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Дошкольное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119 060.3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92 490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92 960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95 216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том числе: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строительство и реконструкция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36 067,0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Общее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220 345,0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224 470,6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229 705,6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236 141,0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Дополнительное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33 962,2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36 920,7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37 488,4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39 119,5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Молодежная политика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9 424,9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9 869,8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10 239,9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10 629,6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Прочее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9 755,6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9 804,2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10 111,5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32656"/>
            <a:ext cx="8208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Структура расходов бюджета Константиновского района на образование</a:t>
            </a:r>
            <a:r>
              <a:rPr lang="ru-RU" b="1" dirty="0">
                <a:cs typeface="+mn-cs"/>
              </a:rPr>
              <a:t>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264400" cy="4884737"/>
        </p:xfrm>
        <a:graphic>
          <a:graphicData uri="http://schemas.openxmlformats.org/presentationml/2006/ole">
            <p:oleObj spid="_x0000_s45057" r:id="rId3" imgW="7267062" imgH="4883319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32656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Оказание услуг дошкольного и общего образования в муниципальных образовательных организациях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Содержимое 2"/>
          <p:cNvGraphicFramePr>
            <a:graphicFrameLocks noGrp="1"/>
          </p:cNvGraphicFramePr>
          <p:nvPr>
            <p:ph/>
          </p:nvPr>
        </p:nvGraphicFramePr>
        <p:xfrm>
          <a:off x="1092200" y="681038"/>
          <a:ext cx="7707313" cy="4884737"/>
        </p:xfrm>
        <a:graphic>
          <a:graphicData uri="http://schemas.openxmlformats.org/presentationml/2006/ole">
            <p:oleObj spid="_x0000_s46081" r:id="rId3" imgW="7706012" imgH="4883319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6"/>
            <a:ext cx="8208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Услуги дошкольного, начального, основного, среднего общего образования в муниципальных общеобразовательных организациях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313" y="2060575"/>
            <a:ext cx="8351837" cy="67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cs typeface="+mn-cs"/>
              </a:rPr>
              <a:t>-повышение бюджетной обеспеченности, мобилизация дополнительных доходов</a:t>
            </a:r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468313" y="3141663"/>
            <a:ext cx="8351837" cy="404812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/>
              <a:t>-обеспечение сбалансированности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288" y="4076700"/>
            <a:ext cx="8569325" cy="679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cs typeface="+mn-cs"/>
              </a:rPr>
              <a:t>-своевременное исполнение расходных обязательств, недопущение просроченной кредиторской задолженности</a:t>
            </a:r>
          </a:p>
        </p:txBody>
      </p:sp>
      <p:pic>
        <p:nvPicPr>
          <p:cNvPr id="19460" name="Picture 25" descr="budget2012-31328_600x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98713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2484438" y="476250"/>
            <a:ext cx="5761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Проект бюджета на 2017 год и плановый период  2018 и 2019 годов содержит приоритетные пути реализации бюджетной политики</a:t>
            </a:r>
            <a:r>
              <a:rPr lang="ru-RU"/>
              <a:t> 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395288" y="5373688"/>
            <a:ext cx="8567737" cy="679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cs typeface="+mn-cs"/>
              </a:rPr>
              <a:t>-повышение качества управления муниципальными финансами и эффективности бюджетных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Структура расходов по разделу «Культура, кинематография» на 2017 год и на плановый </a:t>
            </a:r>
          </a:p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период 2018 и 2019 годов</a:t>
            </a:r>
            <a:r>
              <a:rPr lang="en-US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 </a:t>
            </a: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тыс.руб.</a:t>
            </a:r>
          </a:p>
        </p:txBody>
      </p:sp>
      <p:graphicFrame>
        <p:nvGraphicFramePr>
          <p:cNvPr id="47106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47106" r:id="rId3" imgW="2694666" imgH="2554445" progId="Excel.Sheet.8">
              <p:embed/>
            </p:oleObj>
          </a:graphicData>
        </a:graphic>
      </p:graphicFrame>
      <p:graphicFrame>
        <p:nvGraphicFramePr>
          <p:cNvPr id="47107" name="Диаграмма 4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47107" r:id="rId4" imgW="6194073" imgH="416392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5693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  <a:cs typeface="+mn-cs"/>
              </a:rPr>
              <a:t>Районные мероприятия в сфере культуры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  <a:cs typeface="+mn-cs"/>
              </a:rPr>
              <a:t> на 2017 год 162,6 тыс.рублей, в том числе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  <a:cs typeface="+mn-cs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419872" y="1124744"/>
          <a:ext cx="28083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51520" y="1124744"/>
          <a:ext cx="30243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6372200" y="1124744"/>
          <a:ext cx="25922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бюджета Константиновского района на здравоохранение  в 2016-2019 годах      тыс.руб.</a:t>
            </a:r>
          </a:p>
        </p:txBody>
      </p:sp>
      <p:graphicFrame>
        <p:nvGraphicFramePr>
          <p:cNvPr id="49154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49154" r:id="rId3" imgW="2694666" imgH="2554445" progId="Excel.Sheet.8">
              <p:embed/>
            </p:oleObj>
          </a:graphicData>
        </a:graphic>
      </p:graphicFrame>
      <p:graphicFrame>
        <p:nvGraphicFramePr>
          <p:cNvPr id="49155" name="Диаграмма 9"/>
          <p:cNvGraphicFramePr>
            <a:graphicFrameLocks/>
          </p:cNvGraphicFramePr>
          <p:nvPr/>
        </p:nvGraphicFramePr>
        <p:xfrm>
          <a:off x="849313" y="1346200"/>
          <a:ext cx="6821487" cy="4654550"/>
        </p:xfrm>
        <a:graphic>
          <a:graphicData uri="http://schemas.openxmlformats.org/presentationml/2006/ole">
            <p:oleObj spid="_x0000_s49155" r:id="rId4" imgW="6822015" imgH="46516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260648"/>
            <a:ext cx="824541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cs typeface="+mn-cs"/>
              </a:rPr>
              <a:t>Расходы на приобретение модульных фельдшерско-акушерских пунктов, врачебных амбулаторий и на приобретение и оснащение модуля для врачебной амбулатории для муниципальных учреждений здравоохранения              тыс.руб.</a:t>
            </a:r>
          </a:p>
        </p:txBody>
      </p:sp>
      <p:graphicFrame>
        <p:nvGraphicFramePr>
          <p:cNvPr id="50178" name="Диаграмма 3"/>
          <p:cNvGraphicFramePr>
            <a:graphicFrameLocks/>
          </p:cNvGraphicFramePr>
          <p:nvPr/>
        </p:nvGraphicFramePr>
        <p:xfrm>
          <a:off x="417513" y="4025900"/>
          <a:ext cx="2692400" cy="2549525"/>
        </p:xfrm>
        <a:graphic>
          <a:graphicData uri="http://schemas.openxmlformats.org/presentationml/2006/ole">
            <p:oleObj spid="_x0000_s50178" r:id="rId3" imgW="2694666" imgH="2554445" progId="Excel.Sheet.8">
              <p:embed/>
            </p:oleObj>
          </a:graphicData>
        </a:graphic>
      </p:graphicFrame>
      <p:graphicFrame>
        <p:nvGraphicFramePr>
          <p:cNvPr id="50179" name="Диаграмма 9"/>
          <p:cNvGraphicFramePr>
            <a:graphicFrameLocks/>
          </p:cNvGraphicFramePr>
          <p:nvPr/>
        </p:nvGraphicFramePr>
        <p:xfrm>
          <a:off x="849313" y="1346200"/>
          <a:ext cx="6821487" cy="4654550"/>
        </p:xfrm>
        <a:graphic>
          <a:graphicData uri="http://schemas.openxmlformats.org/presentationml/2006/ole">
            <p:oleObj spid="_x0000_s50179" r:id="rId4" imgW="6822015" imgH="465165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Содержимое 2"/>
          <p:cNvGraphicFramePr>
            <a:graphicFrameLocks noGrp="1"/>
          </p:cNvGraphicFramePr>
          <p:nvPr>
            <p:ph/>
          </p:nvPr>
        </p:nvGraphicFramePr>
        <p:xfrm>
          <a:off x="128588" y="1506538"/>
          <a:ext cx="8670925" cy="4421187"/>
        </p:xfrm>
        <a:graphic>
          <a:graphicData uri="http://schemas.openxmlformats.org/presentationml/2006/ole">
            <p:oleObj spid="_x0000_s51201" r:id="rId3" imgW="8669263" imgH="4419983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332656"/>
            <a:ext cx="78488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и структура расходов бюджета Константиновского района на социальную политику 			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тыс.руб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7025"/>
            <a:ext cx="7886700" cy="108570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 – 385829,4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7800" y="1235075"/>
            <a:ext cx="4808538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тыс. человек, из них: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47800" y="2092325"/>
            <a:ext cx="358775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2014 человек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47800" y="2798763"/>
            <a:ext cx="358775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 243 человек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47800" y="3505200"/>
            <a:ext cx="3587750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пострадавшие от политических репрессий 50 человек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47800" y="4275138"/>
            <a:ext cx="3587750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труда Ростовской области 517 человек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47800" y="5035550"/>
            <a:ext cx="3587750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работающие и проживающие в сельской местности 2112 человек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47800" y="5862638"/>
            <a:ext cx="3587750" cy="649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 и одиноко проживающие граждане 5095 семей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07988" y="2122488"/>
            <a:ext cx="754062" cy="50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7988" y="2830513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7988" y="3568700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988" y="4333875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07988" y="5126038"/>
            <a:ext cx="754062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7988" y="5918200"/>
            <a:ext cx="754062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1)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4294967295"/>
          </p:nvPr>
        </p:nvSpPr>
        <p:spPr>
          <a:xfrm>
            <a:off x="6242050" y="1638300"/>
            <a:ext cx="2651125" cy="803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2017 год – 5755,5 тыс. рублей,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2018 год – 5985,7 тыс. рублей,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2019 год – 6225,1 тыс. 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5188" y="714375"/>
            <a:ext cx="7415212" cy="769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№165-ЗС «О социальной поддержке детства в Ростовской области»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5188" y="1647825"/>
            <a:ext cx="4745037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отдыха и оздоровления 320 детей  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65188" y="2605088"/>
            <a:ext cx="4745037" cy="8524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50 % компенсация расходов на оплату коммунальных услуг и ежемесячная денежная выплата в размере 389 рублей 252   многодетным семьям</a:t>
            </a:r>
          </a:p>
        </p:txBody>
      </p:sp>
      <p:sp>
        <p:nvSpPr>
          <p:cNvPr id="53254" name="Объект 2"/>
          <p:cNvSpPr txBox="1">
            <a:spLocks/>
          </p:cNvSpPr>
          <p:nvPr/>
        </p:nvSpPr>
        <p:spPr bwMode="auto">
          <a:xfrm>
            <a:off x="6242050" y="2581275"/>
            <a:ext cx="2651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2017 год – 4787,6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4984,3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5191,3 тыс. рублей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65188" y="3598863"/>
            <a:ext cx="4745037" cy="12969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малоимущим семьям в размерах: беременным женщинам – 454 рубля; кормящим матерям – 508 рублей; детям до 1 года – 231 рубль; детям от 1 года до 2 лет – 184 рубля; детям от 2 лет до 3 лет – 238 рублей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42050" y="3708400"/>
            <a:ext cx="2651125" cy="8302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35,0 тыс. рублей,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год  - 35,0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35,0 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865188" y="5019675"/>
            <a:ext cx="4745037" cy="793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в размере 775 рублей на детей первого-второго года жизни из малоимущих семей</a:t>
            </a:r>
          </a:p>
        </p:txBody>
      </p:sp>
      <p:sp>
        <p:nvSpPr>
          <p:cNvPr id="53258" name="Объект 2"/>
          <p:cNvSpPr txBox="1">
            <a:spLocks/>
          </p:cNvSpPr>
          <p:nvPr/>
        </p:nvSpPr>
        <p:spPr bwMode="auto">
          <a:xfrm>
            <a:off x="6242050" y="5019675"/>
            <a:ext cx="25066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2017 год – 4896,3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2018 год – 5092,1 тыс. рублей,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2019 год – 5300,6 тыс. рублей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9388" y="1797050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9388" y="2776538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9388" y="4003675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79388" y="5173663"/>
            <a:ext cx="542925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800725" y="1789113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800725" y="2765425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800725" y="3937000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800725" y="5145088"/>
            <a:ext cx="544513" cy="4857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89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семей, имеющих детей и проживающих на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Константиновского района (часть 2)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4294967295"/>
          </p:nvPr>
        </p:nvSpPr>
        <p:spPr>
          <a:xfrm>
            <a:off x="141288" y="2027238"/>
            <a:ext cx="5438775" cy="6223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ежемесячная денежная выплата в размере 8 013 рублей при рождении после 31 декабря 2012 года третьего ребенка (родного, усыновленного) или последующих детей (родных, усыновленных) до достижения ребенком возраста трех лет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141288" y="688975"/>
            <a:ext cx="5438775" cy="12509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22.06.2012 № 882-ЗС «О ежемесячной денежной выплате на третьего ребенка или последующих детей гражданам Российской Федерации, проживающим на территории Ростовской области»</a:t>
            </a: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141288" y="2744788"/>
            <a:ext cx="5438775" cy="80168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18.11.2011 № 727-ЗС «О региональном материнском капитале»</a:t>
            </a:r>
          </a:p>
        </p:txBody>
      </p:sp>
      <p:sp>
        <p:nvSpPr>
          <p:cNvPr id="54277" name="Объект 2"/>
          <p:cNvSpPr txBox="1">
            <a:spLocks/>
          </p:cNvSpPr>
          <p:nvPr/>
        </p:nvSpPr>
        <p:spPr bwMode="auto">
          <a:xfrm>
            <a:off x="141288" y="3633788"/>
            <a:ext cx="572611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региональный материнский капитал в размере 117 754 рублей при рождении (усыновлении) третьего ребенка или последующих детей может быть направлен на: улучшение жилищных условий, получение ребенком (детьми) образования, лечения, приобретение автотранспортного средства, компенсацию расходов, связанных с газификацией, подключением к централизованным системам холодного водоснабжения, устройством бытовых колодцев и скважин для целей водоснабжения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141288" y="4894263"/>
            <a:ext cx="5438775" cy="97155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176-ЗС «О пособии на ребенка гражданам, проживающим на территории Ростовской области»</a:t>
            </a:r>
          </a:p>
        </p:txBody>
      </p:sp>
      <p:sp>
        <p:nvSpPr>
          <p:cNvPr id="54279" name="Объект 2"/>
          <p:cNvSpPr txBox="1">
            <a:spLocks/>
          </p:cNvSpPr>
          <p:nvPr/>
        </p:nvSpPr>
        <p:spPr bwMode="auto">
          <a:xfrm>
            <a:off x="141288" y="6038850"/>
            <a:ext cx="5438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пособие на ребенка в размере 389 рублей на более чем 4 тыс. детей из малоимущих семей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084888" y="798513"/>
            <a:ext cx="1965325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12812,5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16609,5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17967,4 тыс. рублей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227763" y="2835275"/>
            <a:ext cx="1966912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2019 годы 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3292,8 тыс. рублей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27763" y="4894263"/>
            <a:ext cx="1966912" cy="1422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19946,8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20748,7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21581,0 тыс. рублей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Меры социальной поддержки тыла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6650" y="511175"/>
            <a:ext cx="7378700" cy="4873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8650" y="1233488"/>
            <a:ext cx="2754313" cy="41116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243 труженика тыла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46525" y="1323975"/>
            <a:ext cx="4729163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274,3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278,7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282,6 тыс.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40175" y="2543175"/>
            <a:ext cx="4735513" cy="5207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40175" y="3195638"/>
            <a:ext cx="4735513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813425" y="2257425"/>
            <a:ext cx="271463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40175" y="4745038"/>
            <a:ext cx="4735513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46525" y="6207125"/>
            <a:ext cx="4729163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50 % стоимости лекарств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26988"/>
            <a:ext cx="7886700" cy="4254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труда и ветеранов труда Константиновского района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8038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400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376363" y="1125538"/>
            <a:ext cx="2160587" cy="4810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ветеранов труда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8"/>
            <a:ext cx="2160588" cy="4810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ветерОбластной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от 20.09.2007 № 763-ЗС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ветеранах труда Ростовской области»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08038" y="1700213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17780,9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18339,8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18919,5 тыс. рублей</a:t>
            </a: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851400" y="1700213"/>
            <a:ext cx="3429000" cy="7858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5167,4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5327,8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5494,6 тыс. рублей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3337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301875" y="2579688"/>
            <a:ext cx="307975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11913" y="2579688"/>
            <a:ext cx="309562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500188" y="3454400"/>
            <a:ext cx="6383337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8"/>
            <a:ext cx="6383337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3"/>
            <a:ext cx="6383337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50 %: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расходов на оплату жилого помещения и коммунальных услуг;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затрат на абонентскую плату за пользование услуг связи (телефон и радио)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6" name="Group 66"/>
          <p:cNvGraphicFramePr>
            <a:graphicFrameLocks noGrp="1"/>
          </p:cNvGraphicFramePr>
          <p:nvPr/>
        </p:nvGraphicFramePr>
        <p:xfrm>
          <a:off x="971550" y="1052513"/>
          <a:ext cx="7416800" cy="4752975"/>
        </p:xfrm>
        <a:graphic>
          <a:graphicData uri="http://schemas.openxmlformats.org/drawingml/2006/table">
            <a:tbl>
              <a:tblPr/>
              <a:tblGrid>
                <a:gridCol w="2471738"/>
                <a:gridCol w="1984375"/>
                <a:gridCol w="1506537"/>
                <a:gridCol w="1454150"/>
              </a:tblGrid>
              <a:tr h="18811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Совокупный объем отгруженных товаров, работ и услуг, выполненных собственными силами (в сопоставимых ценах) (тыс. руб.)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 (в действующих ценах) (тыс. 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(отчёт)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236782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287338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1219996.1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102.8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135.9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98.7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244404.9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317555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1226241.2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103.2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110.5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100.5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272058.6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337395.8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1301300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299915.1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356456.8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1384245.8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104.3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105.6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106.4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(прогноз)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330350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374409.1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1465156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8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роста, % к предыдущему году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105.8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3" name="TextBox 3"/>
          <p:cNvSpPr txBox="1">
            <a:spLocks noChangeArrowheads="1"/>
          </p:cNvSpPr>
          <p:nvPr/>
        </p:nvSpPr>
        <p:spPr bwMode="auto">
          <a:xfrm>
            <a:off x="971550" y="406400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Показатели прогноза социально-экономического развития Константиновского района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 txBox="1">
            <a:spLocks/>
          </p:cNvSpPr>
          <p:nvPr/>
        </p:nvSpPr>
        <p:spPr bwMode="auto"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Меры социальной поддержки граждан, пострадавших от политических репрессий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17575" y="760413"/>
            <a:ext cx="6607175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17575" y="1398588"/>
            <a:ext cx="6607175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граждан, пострадавших от политических репрессий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5863" y="1855788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– 459,1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476,3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494,2 тыс. рублей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017963" y="2670175"/>
            <a:ext cx="307975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575" y="3032125"/>
            <a:ext cx="6383338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изготовление и ремонт зубных протезов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575" y="3463925"/>
            <a:ext cx="6383338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575" y="4419600"/>
            <a:ext cx="6383338" cy="6429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транспорте пригородного межмуниципального сообщения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17575" y="5162550"/>
            <a:ext cx="6383338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 установку телефона;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7138" y="1895475"/>
            <a:ext cx="7288212" cy="311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– 41433,7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41471,3 тыс. рублей,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42637,6 тыс. рублей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28650" y="587546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8100" y="1903413"/>
            <a:ext cx="6689725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2017 – 2019 по 1165 человек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7" cy="108012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Поддержка детей-сирот и детей, оставшихся без попечения родителей, семей, имеющих детей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68313" y="1484313"/>
          <a:ext cx="8280400" cy="4251325"/>
        </p:xfrm>
        <a:graphic>
          <a:graphicData uri="http://schemas.openxmlformats.org/drawingml/2006/table">
            <a:tbl>
              <a:tblPr/>
              <a:tblGrid>
                <a:gridCol w="4156075"/>
                <a:gridCol w="931862"/>
                <a:gridCol w="1023938"/>
                <a:gridCol w="1117600"/>
                <a:gridCol w="105092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поддержки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граждан, усыновивших (удочеривших) ребенка (детей), в части назначения и выплаты единовременного денежного пособия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содержания в приемных семьях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6568,3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10004,4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10307,9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местности-внутрирайонном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транспорте (кроме такси)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3844,2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6863" cy="1143000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Количество получателей социальной </a:t>
            </a:r>
            <a:br>
              <a:rPr lang="ru-RU" sz="2000" dirty="0" smtClean="0"/>
            </a:br>
            <a:r>
              <a:rPr lang="ru-RU" sz="2000" dirty="0" smtClean="0"/>
              <a:t>поддержки на 2017 год </a:t>
            </a:r>
            <a:br>
              <a:rPr lang="ru-RU" sz="2000" dirty="0" smtClean="0"/>
            </a:br>
            <a:r>
              <a:rPr lang="ru-RU" sz="2000" dirty="0" smtClean="0"/>
              <a:t>						человек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827088" y="1628775"/>
          <a:ext cx="7777162" cy="4500563"/>
        </p:xfrm>
        <a:graphic>
          <a:graphicData uri="http://schemas.openxmlformats.org/drawingml/2006/table">
            <a:tbl>
              <a:tblPr/>
              <a:tblGrid>
                <a:gridCol w="4713287"/>
                <a:gridCol w="760413"/>
                <a:gridCol w="647700"/>
                <a:gridCol w="792162"/>
                <a:gridCol w="8636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поддержки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граждан, усыновивших (удочеривших) ребенка (детей), в части назначения и выплаты единовременного денежного пособия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содержания в приемных семьях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в части ежемесячного денежного содержания в семьях опекунов или попечителей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лиц из числа детей-сирот и детей, оставшихся без попечения родителей, продолжающих обучение в муниципальных общеобразовательных учреждениях после достижения ими 18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детей-сирот и детей, оставшихся без попечения родителей, обучающихся в муниципальных общеобразовательных учреждениях, в части обеспечения бесплатным проездом на городском, пригородном, в сельской местности-внутрирайонном транспорте (кроме такси)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образовательной организации, реализующей образовательную программу дошкольного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848872" cy="1143000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000" dirty="0" smtClean="0"/>
              <a:t>Расходы на поддержку сельского хозяйства и малого и среднего предпринимательства на 2017-2019 годы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тыс.руб.</a:t>
            </a:r>
            <a:endParaRPr lang="ru-RU" sz="2000" dirty="0"/>
          </a:p>
        </p:txBody>
      </p:sp>
      <p:graphicFrame>
        <p:nvGraphicFramePr>
          <p:cNvPr id="62466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920750" y="2298700"/>
          <a:ext cx="7950200" cy="4079875"/>
        </p:xfrm>
        <a:graphic>
          <a:graphicData uri="http://schemas.openxmlformats.org/presentationml/2006/ole">
            <p:oleObj spid="_x0000_s62466" r:id="rId3" imgW="7949873" imgH="407857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467544" y="1412776"/>
          <a:ext cx="8208912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0" name="TextBox 3"/>
          <p:cNvSpPr txBox="1">
            <a:spLocks noChangeArrowheads="1"/>
          </p:cNvSpPr>
          <p:nvPr/>
        </p:nvSpPr>
        <p:spPr bwMode="auto">
          <a:xfrm>
            <a:off x="468313" y="188913"/>
            <a:ext cx="8207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Планируемые результаты поддержки экономики района за три года</a:t>
            </a:r>
            <a:endParaRPr lang="ru-RU"/>
          </a:p>
          <a:p>
            <a:r>
              <a:rPr lang="ru-RU" b="1"/>
              <a:t> </a:t>
            </a:r>
            <a:endParaRPr lang="ru-RU"/>
          </a:p>
          <a:p>
            <a:pPr algn="ctr"/>
            <a:r>
              <a:rPr lang="ru-RU" b="1" i="1"/>
              <a:t>Малое и среднее предпринимательство</a:t>
            </a:r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827088" y="1989138"/>
          <a:ext cx="7588250" cy="30353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42233"/>
                <a:gridCol w="2382303"/>
                <a:gridCol w="1028308"/>
                <a:gridCol w="828666"/>
                <a:gridCol w="907498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Направление поддержки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Целевые группы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Объём расходов (тыс.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Создание благоприятных условий для привлечения инвестиций в Константиновский район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Свыше 10 реализуемых </a:t>
                      </a:r>
                      <a:r>
                        <a:rPr lang="ru-RU" sz="1400" dirty="0" err="1"/>
                        <a:t>инвестпроектов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Развитие субъектов малого и среднего предпринимательства в Константиновском районе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Свыше 1200 малых и средних предприятий включая </a:t>
                      </a:r>
                      <a:r>
                        <a:rPr lang="ru-RU" sz="1400" dirty="0" err="1"/>
                        <a:t>ИП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761,2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761,2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761,2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476672"/>
            <a:ext cx="7848871" cy="1200329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ПЛАНИРУЕМЫЕ РАСХОДЫ БЮДЖЕТА КОНСТАНТИНОВСКОГО РАЙОНА НА ПОДДЕРЖКУ БИЗНЕСА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539750" y="1773238"/>
          <a:ext cx="8208963" cy="3355975"/>
        </p:xfrm>
        <a:graphic>
          <a:graphicData uri="http://schemas.openxmlformats.org/drawingml/2006/table">
            <a:tbl>
              <a:tblPr/>
              <a:tblGrid>
                <a:gridCol w="1641475"/>
                <a:gridCol w="1641475"/>
                <a:gridCol w="1641475"/>
                <a:gridCol w="1643063"/>
                <a:gridCol w="1641475"/>
              </a:tblGrid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(первоначальный бюджет)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(проект)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(проект)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(проект)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107 519,8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4344,8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том числе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25 585,5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81 934,3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548680"/>
            <a:ext cx="673075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Объемы межбюджетных трансфертов </a:t>
            </a:r>
          </a:p>
          <a:p>
            <a:pPr algn="ctr"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бюджетам поселений на 2016-2019 годы      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тыс.руб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4149080"/>
            <a:ext cx="8783960" cy="2520280"/>
          </a:xfrm>
        </p:spPr>
        <p:txBody>
          <a:bodyPr/>
          <a:lstStyle/>
          <a:p>
            <a:pPr algn="just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ПРОЕКТ БЮДЖЕТНОГО ПРОГНОЗА КОНСТАНТИНОВСКОГО РАЙОНА НА ДОЛГОСРОЧНЫЙ ПЕРИОД 2017-2022 г.г.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87" name="Group 159"/>
          <p:cNvGraphicFramePr>
            <a:graphicFrameLocks noGrp="1"/>
          </p:cNvGraphicFramePr>
          <p:nvPr>
            <p:ph idx="1"/>
          </p:nvPr>
        </p:nvGraphicFramePr>
        <p:xfrm>
          <a:off x="1143000" y="731838"/>
          <a:ext cx="7389441" cy="580238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23748"/>
                <a:gridCol w="2312164"/>
                <a:gridCol w="1757833"/>
                <a:gridCol w="1695696"/>
              </a:tblGrid>
              <a:tr h="1491534">
                <a:tc gridSpan="4"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spc="0" normalizeH="0" baseline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ПОКАЗАТЕЛИ ПРОГНОЗА СОЦИАЛЬНО-ЭКОНОМИЧЕСКОГО РАЗВИТИЯ КОНСТАНТИНОВСКОГО РАЙОНА</a:t>
                      </a:r>
                      <a:endParaRPr kumimoji="0" lang="ru-RU" sz="1600" b="1" i="0" u="none" strike="noStrike" cap="none" spc="0" normalizeH="0" baseline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566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Численность постоянного населения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(среднегодовая) (тыс. чел.)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Индекс потребительских цен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(процентов)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регистрируемой безработицы 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(процентов)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495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2015 (отчёт)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31.9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54713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2016 (прогноз)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31.6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107.7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5495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проноз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5495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проноз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549513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проноз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228600" marR="0" lvl="0" indent="-182563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1143000" y="1556792"/>
          <a:ext cx="7162800" cy="478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143000" y="188913"/>
            <a:ext cx="7162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 </a:t>
            </a:r>
            <a:endParaRPr lang="ru-RU"/>
          </a:p>
          <a:p>
            <a:pPr algn="ctr"/>
            <a:r>
              <a:rPr lang="ru-RU" b="1"/>
              <a:t>Основа для подготовки бюджетного прогноза Константиновского района на период 2017-2022 годов</a:t>
            </a:r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Контрольные точки роста бюджетного прогноза Константиновского района на период 2017-2022 годов 								           млн.руб.</a:t>
            </a:r>
            <a:endParaRPr lang="ru-RU" sz="2000" dirty="0"/>
          </a:p>
          <a:p>
            <a:pPr>
              <a:defRPr/>
            </a:pPr>
            <a:r>
              <a:rPr lang="ru-RU" sz="2000" b="1" dirty="0"/>
              <a:t> </a:t>
            </a:r>
            <a:endParaRPr lang="ru-RU" sz="2000" dirty="0"/>
          </a:p>
        </p:txBody>
      </p:sp>
      <p:graphicFrame>
        <p:nvGraphicFramePr>
          <p:cNvPr id="68610" name="Диаграмма 6"/>
          <p:cNvGraphicFramePr>
            <a:graphicFrameLocks/>
          </p:cNvGraphicFramePr>
          <p:nvPr/>
        </p:nvGraphicFramePr>
        <p:xfrm>
          <a:off x="633413" y="1793875"/>
          <a:ext cx="8561387" cy="4926013"/>
        </p:xfrm>
        <a:graphic>
          <a:graphicData uri="http://schemas.openxmlformats.org/presentationml/2006/ole">
            <p:oleObj spid="_x0000_s68610" r:id="rId3" imgW="8559526" imgH="492599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2565400"/>
          <a:ext cx="7704138" cy="2952750"/>
        </p:xfrm>
        <a:graphic>
          <a:graphicData uri="http://schemas.openxmlformats.org/drawingml/2006/table">
            <a:tbl>
              <a:tblPr/>
              <a:tblGrid>
                <a:gridCol w="2843213"/>
                <a:gridCol w="2293937"/>
                <a:gridCol w="2566988"/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870,7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849,1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Дефицит/профицит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404664"/>
            <a:ext cx="8208912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основных характеристик бюджетного прогноза Константиновского района на период 2017-2022 годов</a:t>
            </a:r>
          </a:p>
          <a:p>
            <a:pPr>
              <a:defRPr/>
            </a:pP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млн.руб.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092" name="Group 340"/>
          <p:cNvGraphicFramePr>
            <a:graphicFrameLocks noGrp="1"/>
          </p:cNvGraphicFramePr>
          <p:nvPr>
            <p:ph/>
          </p:nvPr>
        </p:nvGraphicFramePr>
        <p:xfrm>
          <a:off x="468313" y="2133600"/>
          <a:ext cx="8064500" cy="338296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402069"/>
                <a:gridCol w="1622305"/>
                <a:gridCol w="1263813"/>
                <a:gridCol w="1462057"/>
                <a:gridCol w="1315025"/>
              </a:tblGrid>
              <a:tr h="1198549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Первоначально принятый бюджет на 2016 год от 24.12.2015  № 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Плановые бюджетные назначения на 2017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Плановые бюджетные назначения на 2018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Плановые бюджетные назначения на 2019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97084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865 927,1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766 370,1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758 542,3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771 039,5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2599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безвозмездные поступления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753 629,2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639 205,7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625 308,4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632 096,7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886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874 474,1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780 435,6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800 139,8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819 130,0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861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 Дефицит </a:t>
                      </a:r>
                      <a:endParaRPr kumimoji="0" lang="ru-RU" sz="1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228600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(-), профицит (+),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- 8 547,0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- 14 065,5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-41 597,5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-48 090,5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280" name="Text Box 341"/>
          <p:cNvSpPr txBox="1">
            <a:spLocks noChangeArrowheads="1"/>
          </p:cNvSpPr>
          <p:nvPr/>
        </p:nvSpPr>
        <p:spPr bwMode="auto">
          <a:xfrm>
            <a:off x="900113" y="4048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Основные характеристики бюджета Константиновского района на 2017-2019 годы</a:t>
            </a:r>
          </a:p>
          <a:p>
            <a:pPr>
              <a:defRPr/>
            </a:pPr>
            <a:r>
              <a:rPr lang="ru-RU" b="1" dirty="0">
                <a:cs typeface="+mn-cs"/>
              </a:rPr>
              <a:t>				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(тыс.рублей)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1476375" y="333375"/>
            <a:ext cx="6400800" cy="825500"/>
          </a:xfrm>
        </p:spPr>
        <p:txBody>
          <a:bodyPr/>
          <a:lstStyle/>
          <a:p>
            <a:r>
              <a:rPr lang="ru-RU" b="1" smtClean="0"/>
              <a:t>Основные параметры бюджета Константиновского района на 2017 год</a:t>
            </a: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79388" y="1158875"/>
            <a:ext cx="4103687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Доходы бюджета </a:t>
            </a:r>
            <a:r>
              <a:rPr lang="en-US" sz="1200" b="1" i="1"/>
              <a:t>766370.1</a:t>
            </a:r>
            <a:r>
              <a:rPr lang="ru-RU" sz="1200" b="1" i="1"/>
              <a:t> тыс. рублей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23850" y="1878013"/>
            <a:ext cx="3743325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Налог на доходы физических лиц   73667,6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323850" y="2598738"/>
            <a:ext cx="3743325" cy="4318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Налоги на совокупный доход   </a:t>
            </a:r>
            <a:r>
              <a:rPr lang="en-US" sz="1200"/>
              <a:t>19824.4</a:t>
            </a:r>
            <a:endParaRPr lang="ru-RU" sz="120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323850" y="3175000"/>
            <a:ext cx="3743325" cy="5032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Акцизы на нефтепродукты</a:t>
            </a:r>
            <a:r>
              <a:rPr lang="en-US" sz="1200"/>
              <a:t> 7618.6</a:t>
            </a:r>
            <a:endParaRPr lang="ru-RU" sz="1200"/>
          </a:p>
        </p:txBody>
      </p:sp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323850" y="3822700"/>
            <a:ext cx="3743325" cy="5762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Государственная пошлина</a:t>
            </a:r>
            <a:r>
              <a:rPr lang="en-US" sz="1200"/>
              <a:t> 4822.5</a:t>
            </a:r>
            <a:endParaRPr lang="ru-RU" sz="1200"/>
          </a:p>
        </p:txBody>
      </p:sp>
      <p:sp>
        <p:nvSpPr>
          <p:cNvPr id="23559" name="Rectangle 12"/>
          <p:cNvSpPr>
            <a:spLocks noChangeArrowheads="1"/>
          </p:cNvSpPr>
          <p:nvPr/>
        </p:nvSpPr>
        <p:spPr bwMode="auto">
          <a:xfrm>
            <a:off x="323850" y="4614863"/>
            <a:ext cx="3743325" cy="576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Финансовая помощь из областного бюджета   </a:t>
            </a:r>
            <a:r>
              <a:rPr lang="en-US" sz="1200"/>
              <a:t>639205.7</a:t>
            </a:r>
            <a:endParaRPr lang="ru-RU" sz="1200"/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23850" y="5335588"/>
            <a:ext cx="3743325" cy="576262"/>
          </a:xfrm>
          <a:prstGeom prst="rect">
            <a:avLst/>
          </a:prstGeom>
          <a:solidFill>
            <a:srgbClr val="C28F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Иные доходы </a:t>
            </a:r>
            <a:r>
              <a:rPr lang="en-US" sz="1200"/>
              <a:t>  21231.3</a:t>
            </a:r>
            <a:endParaRPr lang="ru-RU" sz="1200"/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4787900" y="1158875"/>
            <a:ext cx="4103688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Расходы бюджета </a:t>
            </a:r>
            <a:r>
              <a:rPr lang="en-US" sz="1200" b="1" i="1"/>
              <a:t>780435.6 </a:t>
            </a:r>
            <a:r>
              <a:rPr lang="ru-RU" sz="1200" b="1" i="1"/>
              <a:t>тыс. рублей</a:t>
            </a: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5148263" y="1878013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Социальная политика</a:t>
            </a:r>
            <a:r>
              <a:rPr lang="en-US" sz="1200"/>
              <a:t> 262891.4</a:t>
            </a:r>
            <a:endParaRPr lang="ru-RU" sz="1200"/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5148263" y="2525713"/>
            <a:ext cx="3384550" cy="327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Образование  </a:t>
            </a:r>
            <a:r>
              <a:rPr lang="en-US" sz="1200"/>
              <a:t>373507.1</a:t>
            </a:r>
            <a:endParaRPr lang="ru-RU" sz="1200"/>
          </a:p>
        </p:txBody>
      </p:sp>
      <p:sp>
        <p:nvSpPr>
          <p:cNvPr id="23564" name="Rectangle 17"/>
          <p:cNvSpPr>
            <a:spLocks noChangeArrowheads="1"/>
          </p:cNvSpPr>
          <p:nvPr/>
        </p:nvSpPr>
        <p:spPr bwMode="auto">
          <a:xfrm>
            <a:off x="5148263" y="3030538"/>
            <a:ext cx="3384550" cy="3222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Здравоохранение 7</a:t>
            </a:r>
            <a:r>
              <a:rPr lang="en-US" sz="1200"/>
              <a:t>026.3</a:t>
            </a:r>
            <a:endParaRPr lang="ru-RU" sz="1200"/>
          </a:p>
        </p:txBody>
      </p:sp>
      <p:sp>
        <p:nvSpPr>
          <p:cNvPr id="23565" name="Rectangle 18"/>
          <p:cNvSpPr>
            <a:spLocks noChangeArrowheads="1"/>
          </p:cNvSpPr>
          <p:nvPr/>
        </p:nvSpPr>
        <p:spPr bwMode="auto">
          <a:xfrm>
            <a:off x="5148263" y="34290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Культура </a:t>
            </a:r>
            <a:r>
              <a:rPr lang="en-US" sz="1200"/>
              <a:t>25028.1</a:t>
            </a:r>
            <a:endParaRPr lang="ru-RU" sz="1200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5148263" y="4110038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Дорожный фонд </a:t>
            </a:r>
            <a:r>
              <a:rPr lang="en-US" sz="1200"/>
              <a:t>10992.5</a:t>
            </a:r>
            <a:endParaRPr lang="ru-RU" sz="1200"/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5148263" y="4686300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Сельское хозяйство </a:t>
            </a:r>
            <a:r>
              <a:rPr lang="en-US" sz="1200"/>
              <a:t> 35265.3</a:t>
            </a:r>
            <a:endParaRPr lang="ru-RU" sz="1200"/>
          </a:p>
        </p:txBody>
      </p:sp>
      <p:sp>
        <p:nvSpPr>
          <p:cNvPr id="23568" name="Rectangle 22"/>
          <p:cNvSpPr>
            <a:spLocks noChangeArrowheads="1"/>
          </p:cNvSpPr>
          <p:nvPr/>
        </p:nvSpPr>
        <p:spPr bwMode="auto">
          <a:xfrm>
            <a:off x="5148263" y="5407025"/>
            <a:ext cx="3384550" cy="5048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/>
              <a:t>Иные расходы  6</a:t>
            </a:r>
            <a:r>
              <a:rPr lang="en-US" sz="1200"/>
              <a:t>5724.9</a:t>
            </a:r>
            <a:endParaRPr lang="ru-RU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2925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 </a:t>
            </a:r>
            <a:r>
              <a:rPr lang="en-US" sz="1400" b="1" dirty="0" smtClean="0">
                <a:solidFill>
                  <a:srgbClr val="404040"/>
                </a:solidFill>
              </a:rPr>
              <a:t>758542.3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1550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 на доходы физических лиц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78619.3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83211.5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1550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Налоги на совокупный доход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700" dirty="0">
                <a:solidFill>
                  <a:schemeClr val="tx1"/>
                </a:solidFill>
                <a:latin typeface="Arial" charset="0"/>
              </a:rPr>
              <a:t>20175.8 		   20533.0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971550" y="3333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Основные параметры бюджета Константиновского района (тыс. рублей)</a:t>
            </a:r>
          </a:p>
        </p:txBody>
      </p:sp>
      <p:sp>
        <p:nvSpPr>
          <p:cNvPr id="2" name="Объект 2"/>
          <p:cNvSpPr>
            <a:spLocks noGrp="1"/>
          </p:cNvSpPr>
          <p:nvPr>
            <p:ph idx="4294967295"/>
          </p:nvPr>
        </p:nvSpPr>
        <p:spPr>
          <a:xfrm>
            <a:off x="2700338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771039.5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WordArt 20"/>
          <p:cNvSpPr>
            <a:spLocks noChangeArrowheads="1" noChangeShapeType="1" noTextEdit="1"/>
          </p:cNvSpPr>
          <p:nvPr/>
        </p:nvSpPr>
        <p:spPr bwMode="auto">
          <a:xfrm rot="5400000">
            <a:off x="-1558924" y="3979862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Доходы бюджета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550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Акцизы на нефтепродукты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700" dirty="0">
                <a:solidFill>
                  <a:schemeClr val="tx1"/>
                </a:solidFill>
                <a:latin typeface="Arial" charset="0"/>
              </a:rPr>
              <a:t>8000.2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  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8436.2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50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Государственная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пошлина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900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en-US" sz="1900" dirty="0">
                <a:solidFill>
                  <a:schemeClr val="tx1"/>
                </a:solidFill>
                <a:latin typeface="Arial" charset="0"/>
              </a:rPr>
              <a:t>016.4	              5160.6</a:t>
            </a:r>
            <a:endParaRPr lang="ru-RU" sz="1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1550" y="4945063"/>
            <a:ext cx="36703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Финансовая помощь из облас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т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ного бюджета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700" dirty="0">
                <a:solidFill>
                  <a:schemeClr val="tx1"/>
                </a:solidFill>
                <a:latin typeface="Arial" charset="0"/>
              </a:rPr>
              <a:t>625308.4		      632096.7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71550" y="5867400"/>
            <a:ext cx="36703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доходы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700" dirty="0">
                <a:solidFill>
                  <a:schemeClr val="tx1"/>
                </a:solidFill>
                <a:latin typeface="Arial" charset="0"/>
              </a:rPr>
              <a:t>21422.2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       </a:t>
            </a:r>
            <a:r>
              <a:rPr lang="ru-RU" sz="1700" dirty="0">
                <a:solidFill>
                  <a:schemeClr val="tx1"/>
                </a:solidFill>
                <a:latin typeface="Arial" charset="0"/>
              </a:rPr>
              <a:t>            </a:t>
            </a:r>
            <a:r>
              <a:rPr lang="en-US" sz="1700" dirty="0">
                <a:solidFill>
                  <a:schemeClr val="tx1"/>
                </a:solidFill>
                <a:latin typeface="Arial" charset="0"/>
              </a:rPr>
              <a:t>21601.5</a:t>
            </a:r>
            <a:endParaRPr lang="ru-RU" sz="17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4294967295"/>
          </p:nvPr>
        </p:nvSpPr>
        <p:spPr>
          <a:xfrm>
            <a:off x="4933950" y="974725"/>
            <a:ext cx="1941513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404040"/>
                </a:solidFill>
              </a:rPr>
              <a:t>800139.8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62575" y="2092325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  <a:cs typeface="Arial" charset="0"/>
              </a:rPr>
              <a:t>Социальная политика</a:t>
            </a:r>
            <a:endParaRPr lang="en-US" sz="13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27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8821.6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                28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6734.0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62575" y="27987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  <a:cs typeface="Arial" charset="0"/>
              </a:rPr>
              <a:t>Образование</a:t>
            </a:r>
            <a:endParaRPr lang="en-US" sz="13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380 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198.8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391218.4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7091363" y="974725"/>
            <a:ext cx="1941512" cy="90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en-US" sz="1800" b="1" dirty="0" smtClean="0">
                <a:solidFill>
                  <a:srgbClr val="404040"/>
                </a:solidFill>
              </a:rPr>
              <a:t>819130.0</a:t>
            </a:r>
            <a:endParaRPr lang="ru-RU" dirty="0" smtClean="0">
              <a:solidFill>
                <a:srgbClr val="404040"/>
              </a:solidFill>
            </a:endParaRPr>
          </a:p>
        </p:txBody>
      </p:sp>
      <p:sp>
        <p:nvSpPr>
          <p:cNvPr id="24591" name="WordArt 29"/>
          <p:cNvSpPr>
            <a:spLocks noChangeArrowheads="1" noChangeShapeType="1" noTextEdit="1"/>
          </p:cNvSpPr>
          <p:nvPr/>
        </p:nvSpPr>
        <p:spPr bwMode="auto">
          <a:xfrm rot="5400000">
            <a:off x="2832101" y="4006850"/>
            <a:ext cx="4203700" cy="428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Расходы бюджета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62575" y="3500438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  <a:cs typeface="Arial" charset="0"/>
              </a:rPr>
              <a:t>Здравоохранение</a:t>
            </a:r>
            <a:endParaRPr lang="en-US" sz="13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4 549,6</a:t>
            </a: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4 628,1</a:t>
            </a:r>
            <a:endParaRPr lang="ru-RU" sz="14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362575" y="4221163"/>
            <a:ext cx="3670300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  <a:cs typeface="Arial" charset="0"/>
              </a:rPr>
              <a:t>Культура</a:t>
            </a:r>
            <a:endParaRPr lang="en-US" sz="13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cs typeface="Arial" charset="0"/>
              </a:rPr>
              <a:t>29807.7              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28328,8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62575" y="4945063"/>
            <a:ext cx="3670300" cy="500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Дорожный фонд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</a:rPr>
              <a:t>        </a:t>
            </a: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11524,8                    12155,9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62575" y="5573713"/>
            <a:ext cx="3670300" cy="585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300">
                <a:solidFill>
                  <a:schemeClr val="tx1"/>
                </a:solidFill>
                <a:latin typeface="Arial" charset="0"/>
                <a:cs typeface="Arial" charset="0"/>
              </a:rPr>
              <a:t>Сельское хозяйство</a:t>
            </a:r>
            <a:endParaRPr lang="en-US" sz="13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>
                <a:solidFill>
                  <a:schemeClr val="tx1"/>
                </a:solidFill>
                <a:latin typeface="Arial" charset="0"/>
                <a:cs typeface="Arial" charset="0"/>
              </a:rPr>
              <a:t>34190,8                     33456,1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62575" y="6272213"/>
            <a:ext cx="3670300" cy="396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Иные расходы</a:t>
            </a:r>
            <a:endParaRPr lang="en-US" sz="1400" dirty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ru-RU" sz="1700" dirty="0">
                <a:solidFill>
                  <a:schemeClr val="tx1"/>
                </a:solidFill>
                <a:latin typeface="Arial" charset="0"/>
              </a:rPr>
              <a:t>61028,5                     62608,7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971550" y="319088"/>
            <a:ext cx="7162800" cy="825500"/>
          </a:xfrm>
        </p:spPr>
        <p:txBody>
          <a:bodyPr/>
          <a:lstStyle/>
          <a:p>
            <a:r>
              <a:rPr lang="ru-RU" sz="2000" b="1" smtClean="0"/>
              <a:t>Динамика доходов бюджета Константиновского района</a:t>
            </a:r>
            <a:r>
              <a:rPr lang="en-US" sz="2000" smtClean="0"/>
              <a:t> </a:t>
            </a:r>
            <a:r>
              <a:rPr lang="ru-RU" sz="2000" b="1" smtClean="0"/>
              <a:t>тыс. рублей</a:t>
            </a:r>
            <a:endParaRPr lang="ru-RU" sz="2000" smtClean="0"/>
          </a:p>
          <a:p>
            <a:endParaRPr lang="ru-RU" smtClean="0"/>
          </a:p>
        </p:txBody>
      </p:sp>
      <p:graphicFrame>
        <p:nvGraphicFramePr>
          <p:cNvPr id="25602" name="Диаграмма 3"/>
          <p:cNvGraphicFramePr>
            <a:graphicFrameLocks/>
          </p:cNvGraphicFramePr>
          <p:nvPr/>
        </p:nvGraphicFramePr>
        <p:xfrm>
          <a:off x="633413" y="1346200"/>
          <a:ext cx="8093075" cy="4654550"/>
        </p:xfrm>
        <a:graphic>
          <a:graphicData uri="http://schemas.openxmlformats.org/presentationml/2006/ole">
            <p:oleObj spid="_x0000_s25602" r:id="rId3" imgW="8096190" imgH="4651651" progId="Excel.Shee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5060</TotalTime>
  <Words>2084</Words>
  <Application>Microsoft Office PowerPoint</Application>
  <PresentationFormat>Экран (4:3)</PresentationFormat>
  <Paragraphs>483</Paragraphs>
  <Slides>52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</vt:lpstr>
      <vt:lpstr>Georgia</vt:lpstr>
      <vt:lpstr>Calibri</vt:lpstr>
      <vt:lpstr>Constantia</vt:lpstr>
      <vt:lpstr>Times New Roman</vt:lpstr>
      <vt:lpstr>Cambria</vt:lpstr>
      <vt:lpstr>Воздушный поток</vt:lpstr>
      <vt:lpstr>Воздушный поток</vt:lpstr>
      <vt:lpstr>Воздушный поток</vt:lpstr>
      <vt:lpstr>Воздушный поток</vt:lpstr>
      <vt:lpstr>Лист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Шкода</dc:creator>
  <cp:lastModifiedBy>Пущеленко</cp:lastModifiedBy>
  <cp:revision>583</cp:revision>
  <cp:lastPrinted>2014-01-24T05:49:03Z</cp:lastPrinted>
  <dcterms:created xsi:type="dcterms:W3CDTF">2014-01-21T08:42:27Z</dcterms:created>
  <dcterms:modified xsi:type="dcterms:W3CDTF">2017-03-01T11:34:21Z</dcterms:modified>
</cp:coreProperties>
</file>