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30"/>
  </p:notesMasterIdLst>
  <p:sldIdLst>
    <p:sldId id="257" r:id="rId2"/>
    <p:sldId id="280" r:id="rId3"/>
    <p:sldId id="281" r:id="rId4"/>
    <p:sldId id="282" r:id="rId5"/>
    <p:sldId id="284" r:id="rId6"/>
    <p:sldId id="283" r:id="rId7"/>
    <p:sldId id="286" r:id="rId8"/>
    <p:sldId id="287" r:id="rId9"/>
    <p:sldId id="258" r:id="rId10"/>
    <p:sldId id="260" r:id="rId11"/>
    <p:sldId id="261" r:id="rId12"/>
    <p:sldId id="262" r:id="rId13"/>
    <p:sldId id="263" r:id="rId14"/>
    <p:sldId id="265" r:id="rId15"/>
    <p:sldId id="288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Консолидированный бюджет</c:v>
                </c:pt>
                <c:pt idx="1">
                  <c:v>Муниципальный район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751.4</c:v>
                </c:pt>
                <c:pt idx="1">
                  <c:v>678.1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Консолидированный бюджет</c:v>
                </c:pt>
                <c:pt idx="1">
                  <c:v>Муниципальный район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824.4</c:v>
                </c:pt>
                <c:pt idx="1">
                  <c:v>741.6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Консолидированный бюджет</c:v>
                </c:pt>
                <c:pt idx="1">
                  <c:v>Муниципальный район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896.3</c:v>
                </c:pt>
                <c:pt idx="1">
                  <c:v>815.5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2015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Консолидированный бюджет</c:v>
                </c:pt>
                <c:pt idx="1">
                  <c:v>Муниципальный район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942.3</c:v>
                </c:pt>
                <c:pt idx="1">
                  <c:v>865.8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2016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Консолидированный бюджет</c:v>
                </c:pt>
                <c:pt idx="1">
                  <c:v>Муниципальный район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1270.5999999999999</c:v>
                </c:pt>
                <c:pt idx="1">
                  <c:v>1137.9000000000001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2017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Консолидированный бюджет</c:v>
                </c:pt>
                <c:pt idx="1">
                  <c:v>Муниципальный район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1164.5999999999999</c:v>
                </c:pt>
                <c:pt idx="1">
                  <c:v>1239.5</c:v>
                </c:pt>
              </c:numCache>
            </c:numRef>
          </c:val>
        </c:ser>
        <c:gapWidth val="75"/>
        <c:overlap val="-25"/>
        <c:axId val="66519040"/>
        <c:axId val="66520576"/>
      </c:barChart>
      <c:catAx>
        <c:axId val="66519040"/>
        <c:scaling>
          <c:orientation val="minMax"/>
        </c:scaling>
        <c:axPos val="b"/>
        <c:majorTickMark val="none"/>
        <c:tickLblPos val="nextTo"/>
        <c:crossAx val="66520576"/>
        <c:crosses val="autoZero"/>
        <c:auto val="1"/>
        <c:lblAlgn val="ctr"/>
        <c:lblOffset val="100"/>
      </c:catAx>
      <c:valAx>
        <c:axId val="6652057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66519040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7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1940436351706038"/>
          <c:y val="6.3593750000000018E-2"/>
          <c:w val="0.70099868766404538"/>
          <c:h val="0.80511220472440947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1017159.1</c:v>
                </c:pt>
                <c:pt idx="1">
                  <c:v>1311131.8</c:v>
                </c:pt>
              </c:numCache>
            </c:numRef>
          </c:val>
        </c:ser>
        <c:shape val="box"/>
        <c:axId val="66636032"/>
        <c:axId val="66859392"/>
        <c:axId val="66687424"/>
      </c:bar3DChart>
      <c:catAx>
        <c:axId val="66636032"/>
        <c:scaling>
          <c:orientation val="minMax"/>
        </c:scaling>
        <c:delete val="1"/>
        <c:axPos val="b"/>
        <c:majorTickMark val="cross"/>
        <c:minorTickMark val="cross"/>
        <c:tickLblPos val="none"/>
        <c:crossAx val="66859392"/>
        <c:crosses val="autoZero"/>
        <c:auto val="1"/>
        <c:lblAlgn val="ctr"/>
        <c:lblOffset val="100"/>
        <c:noMultiLvlLbl val="1"/>
      </c:catAx>
      <c:valAx>
        <c:axId val="66859392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one"/>
        <c:crossAx val="66636032"/>
        <c:crosses val="autoZero"/>
        <c:crossBetween val="between"/>
      </c:valAx>
      <c:serAx>
        <c:axId val="66687424"/>
        <c:scaling>
          <c:orientation val="minMax"/>
        </c:scaling>
        <c:delete val="1"/>
        <c:axPos val="b"/>
        <c:majorTickMark val="cross"/>
        <c:minorTickMark val="cross"/>
        <c:tickLblPos val="none"/>
        <c:crossAx val="66859392"/>
        <c:crosses val="autoZero"/>
      </c:serAx>
    </c:plotArea>
    <c:legend>
      <c:legendPos val="r"/>
      <c:layout/>
      <c:overlay val="1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c:spPr>
          <c:dLbls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Общее образование - 52.0%</c:v>
                </c:pt>
                <c:pt idx="1">
                  <c:v>Дошкольное образование - 32.5%</c:v>
                </c:pt>
                <c:pt idx="2">
                  <c:v>Дополнительное образование детей - 11.1%</c:v>
                </c:pt>
                <c:pt idx="3">
                  <c:v>Профессиональная подготовка, переподготовка и повышение квалификации - 0.1%</c:v>
                </c:pt>
                <c:pt idx="4">
                  <c:v>Молодежная политика и оздоровление детей-2.2%</c:v>
                </c:pt>
                <c:pt idx="5">
                  <c:v>Другие вопросы в области образования - 2.1%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 formatCode="General">
                  <c:v>242689.5</c:v>
                </c:pt>
                <c:pt idx="1">
                  <c:v>151878.9</c:v>
                </c:pt>
                <c:pt idx="2" formatCode="General">
                  <c:v>51710.9</c:v>
                </c:pt>
                <c:pt idx="3" formatCode="General">
                  <c:v>220.6</c:v>
                </c:pt>
                <c:pt idx="4" formatCode="General">
                  <c:v>10131</c:v>
                </c:pt>
                <c:pt idx="5" formatCode="General">
                  <c:v>9852.6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0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plotArea>
      <c:layout>
        <c:manualLayout>
          <c:layoutTarget val="inner"/>
          <c:xMode val="edge"/>
          <c:yMode val="edge"/>
          <c:x val="0.14012333527753476"/>
          <c:y val="2.3362586284643928E-2"/>
          <c:w val="0.85061740546320652"/>
          <c:h val="0.850489668967590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2016 год (факт)</c:v>
                </c:pt>
                <c:pt idx="1">
                  <c:v>2017 год (факт)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30752.6</c:v>
                </c:pt>
                <c:pt idx="1">
                  <c:v>78810.8</c:v>
                </c:pt>
              </c:numCache>
            </c:numRef>
          </c:val>
        </c:ser>
        <c:axId val="112357376"/>
        <c:axId val="112358912"/>
      </c:barChart>
      <c:catAx>
        <c:axId val="112357376"/>
        <c:scaling>
          <c:orientation val="minMax"/>
        </c:scaling>
        <c:axPos val="b"/>
        <c:tickLblPos val="nextTo"/>
        <c:crossAx val="112358912"/>
        <c:crosses val="autoZero"/>
        <c:auto val="1"/>
        <c:lblAlgn val="ctr"/>
        <c:lblOffset val="100"/>
      </c:catAx>
      <c:valAx>
        <c:axId val="112358912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123573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-3.7037037037037056E-2"/>
                  <c:y val="1.7621145374449341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1137.9000000000001</c:v>
                </c:pt>
                <c:pt idx="1">
                  <c:v>287.3</c:v>
                </c:pt>
                <c:pt idx="2">
                  <c:v>850.6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1"/>
              <c:layout>
                <c:manualLayout>
                  <c:x val="2.7777777777777821E-2"/>
                  <c:y val="8.8105726872246791E-3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Всего доходов</c:v>
                </c:pt>
                <c:pt idx="1">
                  <c:v>Налоговые и 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1239.5</c:v>
                </c:pt>
                <c:pt idx="1">
                  <c:v>151.4</c:v>
                </c:pt>
                <c:pt idx="2">
                  <c:v>1088.0999999999999</c:v>
                </c:pt>
              </c:numCache>
            </c:numRef>
          </c:val>
        </c:ser>
        <c:gapWidth val="300"/>
        <c:axId val="66598400"/>
        <c:axId val="66599936"/>
      </c:barChart>
      <c:catAx>
        <c:axId val="66598400"/>
        <c:scaling>
          <c:orientation val="minMax"/>
        </c:scaling>
        <c:axPos val="b"/>
        <c:majorTickMark val="none"/>
        <c:tickLblPos val="nextTo"/>
        <c:crossAx val="66599936"/>
        <c:crosses val="autoZero"/>
        <c:auto val="1"/>
        <c:lblAlgn val="ctr"/>
        <c:lblOffset val="100"/>
      </c:catAx>
      <c:valAx>
        <c:axId val="66599936"/>
        <c:scaling>
          <c:orientation val="minMax"/>
        </c:scaling>
        <c:axPos val="l"/>
        <c:majorGridlines/>
        <c:minorGridlines/>
        <c:title>
          <c:layout/>
        </c:title>
        <c:numFmt formatCode="General" sourceLinked="1"/>
        <c:tickLblPos val="nextTo"/>
        <c:crossAx val="6659840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факт 2016*</c:v>
                </c:pt>
                <c:pt idx="1">
                  <c:v>факт 2017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220.5</c:v>
                </c:pt>
                <c:pt idx="1">
                  <c:v>240.2</c:v>
                </c:pt>
              </c:numCache>
            </c:numRef>
          </c:val>
        </c:ser>
        <c:axId val="72134016"/>
        <c:axId val="72000640"/>
      </c:barChart>
      <c:catAx>
        <c:axId val="72134016"/>
        <c:scaling>
          <c:orientation val="minMax"/>
        </c:scaling>
        <c:axPos val="l"/>
        <c:tickLblPos val="nextTo"/>
        <c:crossAx val="72000640"/>
        <c:crosses val="autoZero"/>
        <c:auto val="1"/>
        <c:lblAlgn val="ctr"/>
        <c:lblOffset val="100"/>
      </c:catAx>
      <c:valAx>
        <c:axId val="72000640"/>
        <c:scaling>
          <c:orientation val="minMax"/>
        </c:scaling>
        <c:axPos val="b"/>
        <c:majorGridlines/>
        <c:numFmt formatCode="General" sourceLinked="1"/>
        <c:tickLblPos val="nextTo"/>
        <c:crossAx val="721340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perspective val="30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2.7777777777777877E-2"/>
                  <c:y val="-1.1747430249632918E-2"/>
                </c:manualLayout>
              </c:layout>
              <c:showVal val="1"/>
            </c:dLbl>
            <c:dLbl>
              <c:idx val="1"/>
              <c:layout>
                <c:manualLayout>
                  <c:x val="2.7777777777777821E-2"/>
                  <c:y val="-1.1747430249632918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факт 2016*</c:v>
                </c:pt>
                <c:pt idx="1">
                  <c:v>факт 2017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127.5</c:v>
                </c:pt>
                <c:pt idx="1">
                  <c:v>151.4</c:v>
                </c:pt>
              </c:numCache>
            </c:numRef>
          </c:val>
        </c:ser>
        <c:shape val="cylinder"/>
        <c:axId val="72029312"/>
        <c:axId val="72030848"/>
        <c:axId val="0"/>
      </c:bar3DChart>
      <c:catAx>
        <c:axId val="72029312"/>
        <c:scaling>
          <c:orientation val="minMax"/>
        </c:scaling>
        <c:axPos val="l"/>
        <c:tickLblPos val="nextTo"/>
        <c:crossAx val="72030848"/>
        <c:crosses val="autoZero"/>
        <c:auto val="1"/>
        <c:lblAlgn val="ctr"/>
        <c:lblOffset val="100"/>
      </c:catAx>
      <c:valAx>
        <c:axId val="72030848"/>
        <c:scaling>
          <c:orientation val="minMax"/>
        </c:scaling>
        <c:axPos val="b"/>
        <c:majorGridlines/>
        <c:numFmt formatCode="General" sourceLinked="1"/>
        <c:tickLblPos val="nextTo"/>
        <c:crossAx val="720293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3.7037037037037049E-2"/>
                  <c:y val="-0.1204111600587372"/>
                </c:manualLayout>
              </c:layout>
              <c:showLegendKey val="1"/>
              <c:showVal val="1"/>
              <c:separator> </c:separator>
            </c:dLbl>
            <c:showLegendKey val="1"/>
            <c:showVal val="1"/>
            <c:separator> </c:separator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-54.1%</c:v>
                </c:pt>
                <c:pt idx="1">
                  <c:v>Акцизы на нефтепродукты-4.7%</c:v>
                </c:pt>
                <c:pt idx="2">
                  <c:v>Налоги на совокупный доход-14.9%</c:v>
                </c:pt>
                <c:pt idx="3">
                  <c:v>Государственная пошлина-3.3%</c:v>
                </c:pt>
                <c:pt idx="4">
                  <c:v>Неналоговые доходы-23%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81.900000000000006</c:v>
                </c:pt>
                <c:pt idx="1">
                  <c:v>7.1</c:v>
                </c:pt>
                <c:pt idx="2">
                  <c:v>22.5</c:v>
                </c:pt>
                <c:pt idx="3">
                  <c:v>5.2</c:v>
                </c:pt>
                <c:pt idx="4">
                  <c:v>34.800000000000004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2284108583649289"/>
          <c:y val="0.22465688484974619"/>
          <c:w val="0.36789965490424831"/>
          <c:h val="0.5506862303005079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3"/>
  <c:chart>
    <c:autoTitleDeleted val="1"/>
    <c:view3D>
      <c:perspective val="30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1"/>
              <c:layout>
                <c:manualLayout>
                  <c:x val="4.3209876543209826E-2"/>
                  <c:y val="1.7621145374449341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факт 2016*</c:v>
                </c:pt>
                <c:pt idx="1">
                  <c:v>факт 2017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60.4</c:v>
                </c:pt>
                <c:pt idx="1">
                  <c:v>81.900000000000006</c:v>
                </c:pt>
              </c:numCache>
            </c:numRef>
          </c:val>
        </c:ser>
        <c:shape val="cylinder"/>
        <c:axId val="65156992"/>
        <c:axId val="65158528"/>
        <c:axId val="0"/>
      </c:bar3DChart>
      <c:catAx>
        <c:axId val="65156992"/>
        <c:scaling>
          <c:orientation val="minMax"/>
        </c:scaling>
        <c:axPos val="l"/>
        <c:majorTickMark val="none"/>
        <c:tickLblPos val="nextTo"/>
        <c:crossAx val="65158528"/>
        <c:crosses val="autoZero"/>
        <c:auto val="1"/>
        <c:lblAlgn val="ctr"/>
        <c:lblOffset val="100"/>
      </c:catAx>
      <c:valAx>
        <c:axId val="65158528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651569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9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факт 2016</c:v>
                </c:pt>
                <c:pt idx="1">
                  <c:v>факт 2017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5.0999999999999996</c:v>
                </c:pt>
                <c:pt idx="1">
                  <c:v>7.1</c:v>
                </c:pt>
              </c:numCache>
            </c:numRef>
          </c:val>
        </c:ser>
        <c:axId val="66464768"/>
        <c:axId val="66487040"/>
      </c:barChart>
      <c:catAx>
        <c:axId val="66464768"/>
        <c:scaling>
          <c:orientation val="minMax"/>
        </c:scaling>
        <c:axPos val="b"/>
        <c:majorTickMark val="none"/>
        <c:tickLblPos val="nextTo"/>
        <c:crossAx val="66487040"/>
        <c:crosses val="autoZero"/>
        <c:auto val="1"/>
        <c:lblAlgn val="ctr"/>
        <c:lblOffset val="100"/>
      </c:catAx>
      <c:valAx>
        <c:axId val="6648704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64647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факт 2016</c:v>
                </c:pt>
                <c:pt idx="1">
                  <c:v>факт 2017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19.399999999999999</c:v>
                </c:pt>
                <c:pt idx="1">
                  <c:v>22.5</c:v>
                </c:pt>
              </c:numCache>
            </c:numRef>
          </c:val>
        </c:ser>
        <c:axId val="66514944"/>
        <c:axId val="66516480"/>
      </c:barChart>
      <c:catAx>
        <c:axId val="66514944"/>
        <c:scaling>
          <c:orientation val="minMax"/>
        </c:scaling>
        <c:axPos val="b"/>
        <c:majorTickMark val="none"/>
        <c:tickLblPos val="nextTo"/>
        <c:crossAx val="66516480"/>
        <c:crosses val="autoZero"/>
        <c:auto val="1"/>
        <c:lblAlgn val="ctr"/>
        <c:lblOffset val="100"/>
      </c:catAx>
      <c:valAx>
        <c:axId val="6651648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65149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3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факт 2016</c:v>
                </c:pt>
                <c:pt idx="1">
                  <c:v>факт 2017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5.2</c:v>
                </c:pt>
              </c:numCache>
            </c:numRef>
          </c:val>
        </c:ser>
        <c:axId val="66712320"/>
        <c:axId val="66713856"/>
      </c:barChart>
      <c:catAx>
        <c:axId val="66712320"/>
        <c:scaling>
          <c:orientation val="minMax"/>
        </c:scaling>
        <c:axPos val="b"/>
        <c:majorTickMark val="none"/>
        <c:tickLblPos val="nextTo"/>
        <c:crossAx val="66713856"/>
        <c:crosses val="autoZero"/>
        <c:auto val="1"/>
        <c:lblAlgn val="ctr"/>
        <c:lblOffset val="100"/>
      </c:catAx>
      <c:valAx>
        <c:axId val="6671385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67123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0.3075</cdr:x>
      <cdr:y>0.1562</cdr:y>
    </cdr:from>
    <cdr:to>
      <cdr:x>0.4475</cdr:x>
      <cdr:y>0.23946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30624" y="675456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>
              <a:latin typeface="+mn-lt"/>
              <a:ea typeface="+mn-ea"/>
              <a:cs typeface="+mn-cs"/>
            </a:rPr>
            <a:t>108,9%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0.47375</cdr:x>
      <cdr:y>0.43928</cdr:y>
    </cdr:from>
    <cdr:to>
      <cdr:x>0.5525</cdr:x>
      <cdr:y>0.50589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98776" y="189959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>
              <a:latin typeface="+mn-lt"/>
              <a:ea typeface="+mn-ea"/>
              <a:cs typeface="+mn-cs"/>
            </a:rPr>
            <a:t>52,7%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0.6925</cdr:x>
      <cdr:y>0.07294</cdr:y>
    </cdr:from>
    <cdr:to>
      <cdr:x>0.7975</cdr:x>
      <cdr:y>0.13955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698976" y="315416"/>
          <a:ext cx="86409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>
              <a:latin typeface="+mn-lt"/>
              <a:ea typeface="+mn-ea"/>
              <a:cs typeface="+mn-cs"/>
            </a:rPr>
            <a:t>127,9%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0.61375</cdr:x>
      <cdr:y>0.42263</cdr:y>
    </cdr:from>
    <cdr:to>
      <cdr:x>0.75375</cdr:x>
      <cdr:y>0.48923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50904" y="1827584"/>
          <a:ext cx="115212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>
              <a:latin typeface="+mn-lt"/>
              <a:ea typeface="+mn-ea"/>
              <a:cs typeface="+mn-cs"/>
            </a:rPr>
            <a:t>108,9%</a:t>
          </a:r>
          <a:endParaRPr lang="ru-RU" sz="11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0.675</cdr:x>
      <cdr:y>0.47258</cdr:y>
    </cdr:from>
    <cdr:to>
      <cdr:x>0.77125</cdr:x>
      <cdr:y>0.57249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54960" y="2043608"/>
          <a:ext cx="79208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>
              <a:latin typeface="+mn-lt"/>
              <a:ea typeface="+mn-ea"/>
              <a:cs typeface="+mn-cs"/>
            </a:rPr>
            <a:t>118,7%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0.49125</cdr:x>
      <cdr:y>0.12289</cdr:y>
    </cdr:from>
    <cdr:to>
      <cdr:x>0.5875</cdr:x>
      <cdr:y>0.2228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42792" y="531440"/>
          <a:ext cx="792099" cy="43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>
              <a:latin typeface="+mn-lt"/>
              <a:ea typeface="+mn-ea"/>
              <a:cs typeface="+mn-cs"/>
            </a:rPr>
            <a:t>135,6%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8AD2E-104F-4EEA-B0F6-13387A77B082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6BBFA-B03D-4330-8F11-1CC7F6A9A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A4518BF-DDD4-4ACF-B4B4-65FA80E3C98F}" type="datetime1">
              <a:rPr lang="ru-RU" smtClean="0"/>
              <a:t>15.02.2019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0D14B47-C6C3-47D4-BD5A-D90E2852BA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68212-0BC9-45F8-B29E-7CCA767FDDED}" type="datetime1">
              <a:rPr lang="ru-RU" smtClean="0"/>
              <a:t>15.02.2019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4B47-C6C3-47D4-BD5A-D90E2852BA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2F7B-6774-48D5-A662-DAA67FD16F54}" type="datetime1">
              <a:rPr lang="ru-RU" smtClean="0"/>
              <a:t>15.02.2019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4B47-C6C3-47D4-BD5A-D90E2852BA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5AC72-D0D8-4A86-A91E-995A3CAE7649}" type="datetime1">
              <a:rPr lang="ru-RU" smtClean="0"/>
              <a:t>15.02.2019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4B47-C6C3-47D4-BD5A-D90E2852BA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6595-42CB-4815-9D39-9612AA0FAA6F}" type="datetime1">
              <a:rPr lang="ru-RU" smtClean="0"/>
              <a:t>15.02.2019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4B47-C6C3-47D4-BD5A-D90E2852BA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6692D-1988-454F-B436-744C9B5B6566}" type="datetime1">
              <a:rPr lang="ru-RU" smtClean="0"/>
              <a:t>15.02.2019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4B47-C6C3-47D4-BD5A-D90E2852BA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38F6340-9881-4EE5-8FB2-EE56DA097ACE}" type="datetime1">
              <a:rPr lang="ru-RU" smtClean="0"/>
              <a:t>15.02.2019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D14B47-C6C3-47D4-BD5A-D90E2852BA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E71CCE2-F232-4273-9340-6F8890D3F003}" type="datetime1">
              <a:rPr lang="ru-RU" smtClean="0"/>
              <a:t>15.02.2019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0D14B47-C6C3-47D4-BD5A-D90E2852BA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965CE-98C0-4B0D-AB3E-82419D602769}" type="datetime1">
              <a:rPr lang="ru-RU" smtClean="0"/>
              <a:t>15.02.2019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4B47-C6C3-47D4-BD5A-D90E2852BA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86E0-4A55-4F61-BC30-24411F7C0B0E}" type="datetime1">
              <a:rPr lang="ru-RU" smtClean="0"/>
              <a:t>15.02.2019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4B47-C6C3-47D4-BD5A-D90E2852BA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B191-D12B-4E9B-8FDF-5F5E9FBC0381}" type="datetime1">
              <a:rPr lang="ru-RU" smtClean="0"/>
              <a:t>15.02.2019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4B47-C6C3-47D4-BD5A-D90E2852BA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4F1775A-A2E7-4714-8406-22AB27460BF8}" type="datetime1">
              <a:rPr lang="ru-RU" smtClean="0"/>
              <a:t>15.02.2019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0D14B47-C6C3-47D4-BD5A-D90E2852BA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96670" y="0"/>
            <a:ext cx="8159409" cy="50004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100" dirty="0" smtClean="0"/>
              <a:t>Финансовый отдел </a:t>
            </a:r>
            <a:r>
              <a:rPr lang="ru-RU" sz="2100" dirty="0"/>
              <a:t>Администрации </a:t>
            </a:r>
            <a:r>
              <a:rPr lang="ru-RU" sz="2100" dirty="0" smtClean="0"/>
              <a:t>Константиновского </a:t>
            </a:r>
            <a:r>
              <a:rPr lang="ru-RU" sz="2100" dirty="0"/>
              <a:t>района</a:t>
            </a:r>
          </a:p>
        </p:txBody>
      </p:sp>
      <p:pic>
        <p:nvPicPr>
          <p:cNvPr id="10" name="Рисунок 9" descr="aks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6887" y="642918"/>
            <a:ext cx="6424110" cy="4274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0" y="4857736"/>
            <a:ext cx="91440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/>
            </a:scene3d>
            <a:sp3d extrusionH="57150">
              <a:bevelT w="38100" h="38100"/>
              <a:bevelB w="114300" h="8255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solidFill>
                    <a:srgbClr val="385D8A">
                      <a:alpha val="66000"/>
                    </a:srgbClr>
                  </a:solidFill>
                </a:ln>
                <a:solidFill>
                  <a:srgbClr val="75757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Исполнение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solidFill>
                    <a:srgbClr val="385D8A">
                      <a:alpha val="66000"/>
                    </a:srgbClr>
                  </a:solidFill>
                </a:ln>
                <a:solidFill>
                  <a:srgbClr val="75757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бюджета</a:t>
            </a:r>
            <a:r>
              <a:rPr lang="ru-RU" sz="3500" b="1" dirty="0" smtClean="0">
                <a:ln>
                  <a:solidFill>
                    <a:srgbClr val="385D8A">
                      <a:alpha val="66000"/>
                    </a:srgbClr>
                  </a:solidFill>
                </a:ln>
                <a:solidFill>
                  <a:srgbClr val="757575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500" b="1" i="0" u="none" strike="noStrike" kern="1200" cap="none" spc="0" normalizeH="0" baseline="0" noProof="0" dirty="0" smtClean="0">
                <a:ln>
                  <a:solidFill>
                    <a:srgbClr val="385D8A">
                      <a:alpha val="66000"/>
                    </a:srgbClr>
                  </a:solidFill>
                </a:ln>
                <a:solidFill>
                  <a:srgbClr val="75757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Константиновского района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solidFill>
                    <a:srgbClr val="385D8A">
                      <a:alpha val="66000"/>
                    </a:srgbClr>
                  </a:solidFill>
                </a:ln>
                <a:solidFill>
                  <a:srgbClr val="75757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за</a:t>
            </a:r>
            <a:r>
              <a:rPr kumimoji="0" lang="en-US" sz="3500" b="1" i="0" u="none" strike="noStrike" kern="1200" cap="none" spc="0" normalizeH="0" baseline="0" noProof="0" dirty="0" smtClean="0">
                <a:ln>
                  <a:solidFill>
                    <a:srgbClr val="385D8A">
                      <a:alpha val="66000"/>
                    </a:srgbClr>
                  </a:solidFill>
                </a:ln>
                <a:solidFill>
                  <a:srgbClr val="75757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 2017 </a:t>
            </a:r>
            <a:r>
              <a:rPr kumimoji="0" lang="ru-RU" sz="3500" b="1" i="0" u="none" strike="noStrike" kern="1200" cap="none" spc="0" normalizeH="0" baseline="0" noProof="0" dirty="0" smtClean="0">
                <a:ln>
                  <a:solidFill>
                    <a:srgbClr val="385D8A">
                      <a:alpha val="66000"/>
                    </a:srgbClr>
                  </a:solidFill>
                </a:ln>
                <a:solidFill>
                  <a:srgbClr val="757575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год</a:t>
            </a:r>
          </a:p>
        </p:txBody>
      </p:sp>
      <p:pic>
        <p:nvPicPr>
          <p:cNvPr id="8" name="Рисунок 7" descr="Mun_pr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8083" y="5143512"/>
            <a:ext cx="2168362" cy="47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Mun_pr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35276" y="5143512"/>
            <a:ext cx="2168362" cy="47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4B47-C6C3-47D4-BD5A-D90E2852BAFE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200773" y="476250"/>
            <a:ext cx="8596843" cy="1068388"/>
          </a:xfrm>
        </p:spPr>
        <p:txBody>
          <a:bodyPr/>
          <a:lstStyle/>
          <a:p>
            <a:pPr algn="ctr" eaLnBrk="1" hangingPunct="1"/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>БЕЗВОЗМЕЗДНЫЕ ПОСТУПЛЕНИЯ</a:t>
            </a:r>
            <a:br>
              <a:rPr lang="ru-RU" sz="2500" b="1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</a:br>
            <a:endParaRPr lang="ru-RU" sz="2500" b="1" dirty="0" smtClean="0">
              <a:solidFill>
                <a:schemeClr val="tx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79833" y="1785927"/>
          <a:ext cx="8053506" cy="409134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83454"/>
                <a:gridCol w="2078324"/>
                <a:gridCol w="1991728"/>
              </a:tblGrid>
              <a:tr h="11524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dirty="0" smtClean="0"/>
                        <a:t>Наименование</a:t>
                      </a:r>
                      <a:endParaRPr lang="ru-RU" sz="1800" dirty="0"/>
                    </a:p>
                  </a:txBody>
                  <a:tcPr marL="92516" marR="92516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Исполнение за 2016 год</a:t>
                      </a:r>
                    </a:p>
                  </a:txBody>
                  <a:tcPr marL="69387" marR="693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Исполнение за 2017 год</a:t>
                      </a:r>
                    </a:p>
                  </a:txBody>
                  <a:tcPr marL="69387" marR="69387" marT="0" marB="0"/>
                </a:tc>
              </a:tr>
              <a:tr h="4742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Межбюджетные трансферты, всего</a:t>
                      </a:r>
                    </a:p>
                  </a:txBody>
                  <a:tcPr marL="69387" marR="69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850 576,0</a:t>
                      </a:r>
                    </a:p>
                  </a:txBody>
                  <a:tcPr marL="69387" marR="69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1 088 125,9</a:t>
                      </a:r>
                    </a:p>
                  </a:txBody>
                  <a:tcPr marL="69387" marR="69387" marT="0" marB="0"/>
                </a:tc>
              </a:tr>
              <a:tr h="3289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 них:</a:t>
                      </a:r>
                    </a:p>
                  </a:txBody>
                  <a:tcPr marL="69387" marR="693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387" marR="6938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kumimoji="0" lang="ru-RU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387" marR="69387" marT="0" marB="0"/>
                </a:tc>
              </a:tr>
              <a:tr h="393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Дотации, в том числе:</a:t>
                      </a:r>
                    </a:p>
                  </a:txBody>
                  <a:tcPr marL="69387" marR="69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112 860,5</a:t>
                      </a:r>
                    </a:p>
                  </a:txBody>
                  <a:tcPr marL="69387" marR="69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105 120,1</a:t>
                      </a:r>
                    </a:p>
                  </a:txBody>
                  <a:tcPr marL="69387" marR="69387" marT="0" marB="0"/>
                </a:tc>
              </a:tr>
              <a:tr h="589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Дотация на выравнивание бюджетной обеспеченности</a:t>
                      </a:r>
                    </a:p>
                  </a:txBody>
                  <a:tcPr marL="69387" marR="69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112 860,5</a:t>
                      </a:r>
                    </a:p>
                  </a:txBody>
                  <a:tcPr marL="69387" marR="6938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105 120,1</a:t>
                      </a:r>
                    </a:p>
                  </a:txBody>
                  <a:tcPr marL="69387" marR="69387" marT="0" marB="0"/>
                </a:tc>
              </a:tr>
              <a:tr h="11524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Целевые трансферты из областного бюджета и бюджетов поселений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737 715,5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983 005,8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4854" name="Прямоугольник 7"/>
          <p:cNvSpPr>
            <a:spLocks noChangeArrowheads="1"/>
          </p:cNvSpPr>
          <p:nvPr/>
        </p:nvSpPr>
        <p:spPr bwMode="auto">
          <a:xfrm>
            <a:off x="7467942" y="1412875"/>
            <a:ext cx="12239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4B47-C6C3-47D4-BD5A-D90E2852BAFE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200773" y="476250"/>
            <a:ext cx="8596843" cy="10683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Безвозмездные поступления из областного бюджета и бюджетов поселений в 2017 году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  <a:cs typeface="Times New Roman" pitchFamily="18" charset="0"/>
              </a:rPr>
            </a:br>
            <a:endParaRPr lang="ru-RU" sz="2500" b="1" dirty="0" smtClean="0">
              <a:solidFill>
                <a:schemeClr val="tx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79833" y="1785927"/>
          <a:ext cx="8126592" cy="4595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71887"/>
                <a:gridCol w="1440160"/>
                <a:gridCol w="1872208"/>
                <a:gridCol w="1377682"/>
                <a:gridCol w="1764655"/>
              </a:tblGrid>
              <a:tr h="54229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Первоначальный бюджет Константиновского района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Исполнение бюджета Константиновского района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Отклонение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69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тыс. рублей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52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758 656,7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1 088 252,9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+329 596,2</a:t>
                      </a: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+43,4</a:t>
                      </a: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62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Дотации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105 120,1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105 120,1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501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153 206,5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205 754,5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385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Субвенции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497 428,8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535 847,2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289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Иные межбюджетные трансферты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2 901,3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241 531,1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4854" name="Прямоугольник 7"/>
          <p:cNvSpPr>
            <a:spLocks noChangeArrowheads="1"/>
          </p:cNvSpPr>
          <p:nvPr/>
        </p:nvSpPr>
        <p:spPr bwMode="auto">
          <a:xfrm>
            <a:off x="7467942" y="1412875"/>
            <a:ext cx="12239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4B47-C6C3-47D4-BD5A-D90E2852BAFE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200773" y="476250"/>
            <a:ext cx="8596843" cy="10683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Безвозмездные поступления из областного бюджета и бюджетов поселений</a:t>
            </a:r>
            <a:endParaRPr lang="ru-RU" sz="2500" b="1" dirty="0" smtClean="0">
              <a:solidFill>
                <a:schemeClr val="tx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2708920"/>
          <a:ext cx="8224616" cy="374441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30586"/>
                <a:gridCol w="2377605"/>
                <a:gridCol w="3816425"/>
              </a:tblGrid>
              <a:tr h="1031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Исполнение бюджета Константиновского района за 2016 год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Исполнение 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Константиновского 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района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2017 год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4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850 830,7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1 088 252,9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5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112 860,5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105 120,1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3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Субсидии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155 663,5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205 754,5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3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570 140,6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535 847,2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4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трансферты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12 166,1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241 531,1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4854" name="Прямоугольник 7"/>
          <p:cNvSpPr>
            <a:spLocks noChangeArrowheads="1"/>
          </p:cNvSpPr>
          <p:nvPr/>
        </p:nvSpPr>
        <p:spPr bwMode="auto">
          <a:xfrm>
            <a:off x="7467942" y="1412875"/>
            <a:ext cx="12239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4B47-C6C3-47D4-BD5A-D90E2852BAFE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69798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Динамика расходов консолидированного бюджета и бюджета Константиновского района в 2017 году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48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4924" y="2348880"/>
            <a:ext cx="3241532" cy="230425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2348880"/>
          <a:ext cx="4968552" cy="3683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138"/>
                <a:gridCol w="1242138"/>
                <a:gridCol w="1242138"/>
                <a:gridCol w="1242138"/>
              </a:tblGrid>
              <a:tr h="728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Консолидированный бюджет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Бюджет Константиновского района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Бюджеты поселений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2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745 693,7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674 997,2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99 220,1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2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825 404,6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741 795,8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151 471,9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2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904 366,0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824 601,8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109 399,4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2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920 341,3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842 892,4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135 152,2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2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1 128 607,6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1 017 159,1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223 365,5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25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1 245 441,1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1 311 131,8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322 627,4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4B47-C6C3-47D4-BD5A-D90E2852BAFE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Структура расходов консолидированного бюджета Константиновского района в 2017 году    1 245 441,1 тыс. рублей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6277404" cy="4633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</a:tblGrid>
              <a:tr h="3227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Общегосударственные вопросы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109 654,5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8,8%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63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Национальная оборона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727,8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0,1%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47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Национальная безопасность и правоохранительная деятельность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3732,4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0,3%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6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Национальная экономика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58 504,5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4,7%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65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Жилищно-коммунальное хозяйство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228 583,8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18,3%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6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Охрана окружающей среды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1 355,8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0,1%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6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Образование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466 483,5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37,5%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37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Культура, кинематография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78 810,8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6,3%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8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Здравоохранение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12 492,7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1,0%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5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Социальная политика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284 172,5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22,8%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5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Физическая культура и спорт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922,8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0,1%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66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Итого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1 245 441,1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100%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5536" y="6381328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27687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124744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71703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5301208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51520" y="623731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Социальная сфера – 842 882,3 тыс. рублей или 67,7%</a:t>
            </a:r>
          </a:p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4B47-C6C3-47D4-BD5A-D90E2852BAFE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1800" b="1" dirty="0" smtClean="0"/>
              <a:t>Структура расходов бюджета Константиновского района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в 2017 году    1 311 131,8 тыс. рублей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395536" y="1916832"/>
          <a:ext cx="6277404" cy="4458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</a:tblGrid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68 690,6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5,2%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39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2 759,3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0,2%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5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65 461,7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5,0%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24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360 454,2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27,5%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29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Охрана окружающей среды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1 355,8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0,1%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66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466 372,9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35,5%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66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49 446,4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3,8%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24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Здравоохранение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12 492,7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1,0%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2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283 225,9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21,6%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75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Физическая культура и спорт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872,3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0,1%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34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1 311 131,8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5536" y="6381328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6237312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Социальная сфера – 812 410,2 тыс. рублей или 62,0%</a:t>
            </a:r>
            <a:endParaRPr lang="ru-RU" sz="1400" dirty="0" smtClean="0"/>
          </a:p>
          <a:p>
            <a:endParaRPr lang="ru-RU" dirty="0"/>
          </a:p>
        </p:txBody>
      </p:sp>
      <p:pic>
        <p:nvPicPr>
          <p:cNvPr id="11" name="Рисунок 10" descr="жилье в сел ме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980728"/>
            <a:ext cx="2483768" cy="1754814"/>
          </a:xfrm>
          <a:prstGeom prst="rect">
            <a:avLst/>
          </a:prstGeom>
        </p:spPr>
      </p:pic>
      <p:pic>
        <p:nvPicPr>
          <p:cNvPr id="14" name="Рисунок 13" descr="образ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3" y="2708920"/>
            <a:ext cx="2483768" cy="1897361"/>
          </a:xfrm>
          <a:prstGeom prst="rect">
            <a:avLst/>
          </a:prstGeom>
        </p:spPr>
      </p:pic>
      <p:pic>
        <p:nvPicPr>
          <p:cNvPr id="16" name="Рисунок 15" descr="соц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4581128"/>
            <a:ext cx="2483768" cy="1944624"/>
          </a:xfrm>
          <a:prstGeom prst="rect">
            <a:avLst/>
          </a:prstGeom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4B47-C6C3-47D4-BD5A-D90E2852BAFE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6979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Динамика расходов бюджета Константиновского района в 2016-2017 гг.</a:t>
            </a:r>
            <a:b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Содержимое 3" descr="48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844824"/>
            <a:ext cx="3709076" cy="230425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1702009209"/>
              </p:ext>
            </p:extLst>
          </p:nvPr>
        </p:nvGraphicFramePr>
        <p:xfrm>
          <a:off x="179512" y="3284984"/>
          <a:ext cx="50405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7584" y="558924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Отклонение + 28,9%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4B47-C6C3-47D4-BD5A-D90E2852BAFE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/>
              <a:t>Доля расходов на реализацию муниципальных программ Константиновского района в общем объеме расходов в 2017 году – 96,4%</a:t>
            </a:r>
            <a:endParaRPr lang="ru-RU" sz="1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83568" y="1780426"/>
          <a:ext cx="7920880" cy="47119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558148"/>
                <a:gridCol w="1362732"/>
              </a:tblGrid>
              <a:tr h="156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u="none" strike="noStrike" spc="10" dirty="0"/>
                        <a:t>Развитие здравоохранения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/>
                        <a:t>0,9%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1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u="none" strike="noStrike" spc="10" dirty="0"/>
                        <a:t>Развитие образования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/>
                        <a:t>33,6%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u="none" strike="noStrike" spc="10" dirty="0"/>
                        <a:t>Молодежь Константиновского района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/>
                        <a:t>0,1%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u="none" strike="noStrike" spc="10"/>
                        <a:t>Социальная поддержка граждан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/>
                        <a:t>21%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u="none" strike="noStrike" spc="10"/>
                        <a:t>Доступная среда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/>
                        <a:t>0,1%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4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u="none" strike="noStrike" spc="10"/>
                        <a:t>Обеспечение доступным и комфортным жильем населения Константиновского района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/>
                        <a:t>1,5%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u="none" strike="noStrike" spc="10" dirty="0"/>
                        <a:t>Обеспечение качественными жилищно-коммунальными услугами населения Константиновского района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/>
                        <a:t>26,8%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14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u="none" strike="noStrike" spc="10"/>
                        <a:t>Обеспечение общественного порядка и противодействие преступности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/>
                        <a:t>0,1%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u="none" strike="noStrike" spc="10"/>
          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/>
                        <a:t>0,2%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13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u="none" strike="noStrike" spc="10"/>
                        <a:t>Развитие культуры и туризма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/>
                        <a:t>4,7%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u="none" strike="noStrike" spc="10"/>
                        <a:t>Охрана окружающей среды и рациональное природопользование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/>
                        <a:t>0,1%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u="none" strike="noStrike" spc="10"/>
                        <a:t>Развитие физической культуры и спорта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/>
                        <a:t>0,1%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1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u="none" strike="noStrike" spc="10"/>
                        <a:t>Экономическое развитие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/>
                        <a:t>0,1%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8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u="none" strike="noStrike" spc="10" dirty="0"/>
                        <a:t>Информационное общество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/>
                        <a:t>0,6%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5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u="none" strike="noStrike" spc="10"/>
                        <a:t>Развитие транспортной системы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/>
                        <a:t>4,8%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20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u="none" strike="noStrike" spc="10"/>
                        <a:t>Развитие сельского хозяйства и регулирование рынков сельскохозяйственной продукции, сырья и продовольствия</a:t>
                      </a: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/>
                        <a:t>0,6%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50" u="none" strike="noStrike" spc="10"/>
                        <a:t>Энергоэффективность и развитие энергетики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0,1%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78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50" u="none" strike="noStrike" spc="10"/>
                        <a:t>Муниципальная политика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0,1%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78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50" u="none" strike="noStrike" spc="10" dirty="0"/>
                        <a:t>Поддержка казачьих обществ Константиновского района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0,6%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64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50" u="none" strike="noStrike" spc="10"/>
                        <a:t>Управление муниципальными финансами и создание условий для эффективного управления муниципальными финансами поселений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0,4%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4B47-C6C3-47D4-BD5A-D90E2852BAFE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Информация о расходах на реализацию муниципальных программ Константиновского района в 2017 году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endParaRPr lang="ru-RU" sz="1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67544" y="1196752"/>
          <a:ext cx="7416824" cy="49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552"/>
                <a:gridCol w="1008112"/>
                <a:gridCol w="1440160"/>
              </a:tblGrid>
              <a:tr h="582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50" b="0" i="0" u="none" strike="noStrike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муниципальных программ Константиновского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уточненный план на 01.01.2018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Фактическое исполнение за 2017 год</a:t>
                      </a:r>
                    </a:p>
                  </a:txBody>
                  <a:tcPr marL="68580" marR="68580" marT="0" marB="0"/>
                </a:tc>
              </a:tr>
              <a:tr h="342588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800" b="1" i="0" u="none" strike="noStrike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  <a:endParaRPr lang="ru-RU" sz="800" spc="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1 394 961,0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Times New Roman"/>
                          <a:cs typeface="Times New Roman"/>
                        </a:rPr>
                        <a:t>1 264 614,6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124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800" b="0" i="0" u="none" strike="noStrike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Развитие здравоохранения</a:t>
                      </a:r>
                      <a:endParaRPr lang="ru-RU" sz="800" spc="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12 764,9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12 251,7</a:t>
                      </a:r>
                    </a:p>
                  </a:txBody>
                  <a:tcPr marL="68580" marR="68580" marT="0" marB="0"/>
                </a:tc>
              </a:tr>
              <a:tr h="342588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800" b="0" i="0" u="none" strike="noStrike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Развитие образования</a:t>
                      </a:r>
                      <a:endParaRPr lang="ru-RU" sz="800" spc="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441 868,5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441 706,6</a:t>
                      </a:r>
                    </a:p>
                  </a:txBody>
                  <a:tcPr marL="68580" marR="68580" marT="0" marB="0"/>
                </a:tc>
              </a:tr>
              <a:tr h="342588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800" b="0" i="0" u="none" strike="noStrike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Молодежь Константиновского района</a:t>
                      </a:r>
                      <a:endParaRPr lang="ru-RU" sz="800" spc="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461,4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461,3</a:t>
                      </a:r>
                    </a:p>
                  </a:txBody>
                  <a:tcPr marL="68580" marR="68580" marT="0" marB="0"/>
                </a:tc>
              </a:tr>
              <a:tr h="342588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800" b="0" i="0" u="none" strike="noStrike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Социальная поддержка граждан</a:t>
                      </a:r>
                      <a:endParaRPr lang="ru-RU" sz="800" spc="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283 804,6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276 253,0</a:t>
                      </a:r>
                    </a:p>
                  </a:txBody>
                  <a:tcPr marL="68580" marR="68580" marT="0" marB="0"/>
                </a:tc>
              </a:tr>
              <a:tr h="342588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800" b="0" i="0" u="none" strike="noStrike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Доступная среда</a:t>
                      </a:r>
                      <a:endParaRPr lang="ru-RU" sz="800" spc="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21,5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11,8</a:t>
                      </a:r>
                    </a:p>
                  </a:txBody>
                  <a:tcPr marL="68580" marR="68580" marT="0" marB="0"/>
                </a:tc>
              </a:tr>
              <a:tr h="342588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800" b="0" i="0" u="none" strike="noStrike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 Обеспечение доступным и комфортным жильем населения Константиновского района</a:t>
                      </a:r>
                      <a:endParaRPr lang="ru-RU" sz="800" spc="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19 773,2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19 773,0</a:t>
                      </a:r>
                    </a:p>
                  </a:txBody>
                  <a:tcPr marL="68580" marR="68580" marT="0" marB="0"/>
                </a:tc>
              </a:tr>
              <a:tr h="427344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800" b="0" i="0" u="none" strike="noStrike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 Обеспечение качественными жилищно-коммунальными услугами населения Константиновского района</a:t>
                      </a:r>
                      <a:endParaRPr lang="ru-RU" sz="800" spc="1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454 067,1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350 771,8</a:t>
                      </a:r>
                    </a:p>
                  </a:txBody>
                  <a:tcPr marL="68580" marR="68580" marT="0" marB="0"/>
                </a:tc>
              </a:tr>
              <a:tr h="342588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800" b="0" i="0" u="none" strike="noStrike" spc="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 Обеспечение общественного порядка и противодействие преступности</a:t>
                      </a:r>
                      <a:endParaRPr lang="ru-RU" sz="800" spc="1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136,4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136,4</a:t>
                      </a:r>
                    </a:p>
                  </a:txBody>
                  <a:tcPr marL="68580" marR="68580" marT="0" marB="0"/>
                </a:tc>
              </a:tr>
              <a:tr h="756670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kumimoji="0" lang="ru-RU" sz="800" b="0" i="0" u="none" strike="noStrike" kern="12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 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0" i="0" u="none" strike="noStrike" kern="12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3 058,2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0" i="0" u="none" strike="noStrike" kern="12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3 024,8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4B47-C6C3-47D4-BD5A-D90E2852BAFE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908720"/>
          <a:ext cx="8136904" cy="5616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0936"/>
                <a:gridCol w="1105987"/>
                <a:gridCol w="1579981"/>
              </a:tblGrid>
              <a:tr h="403236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kumimoji="0" lang="ru-RU" sz="800" b="0" i="0" u="none" strike="noStrike" kern="12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 Развитие культуры и туризма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0" i="0" u="none" strike="noStrike" kern="12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68 567,2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0" i="0" u="none" strike="noStrike" kern="12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62 901,8</a:t>
                      </a:r>
                    </a:p>
                  </a:txBody>
                  <a:tcPr marL="68580" marR="68580" marT="0" marB="0"/>
                </a:tc>
              </a:tr>
              <a:tr h="614051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kumimoji="0" lang="ru-RU" sz="800" b="0" i="0" u="none" strike="noStrike" kern="12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 Охрана окружающей среды и рациональное природопользование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0" i="0" u="none" strike="noStrike" kern="12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1 361,9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0" i="0" u="none" strike="noStrike" kern="12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1 355,8</a:t>
                      </a:r>
                    </a:p>
                  </a:txBody>
                  <a:tcPr marL="68580" marR="68580" marT="0" marB="0"/>
                </a:tc>
              </a:tr>
              <a:tr h="403236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kumimoji="0" lang="ru-RU" sz="800" b="0" i="0" u="none" strike="noStrike" kern="12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 Развитие физической культуры и спорта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0" i="0" u="none" strike="noStrike" kern="12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873,1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0" i="0" u="none" strike="noStrike" kern="12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872,3</a:t>
                      </a:r>
                    </a:p>
                  </a:txBody>
                  <a:tcPr marL="68580" marR="68580" marT="0" marB="0"/>
                </a:tc>
              </a:tr>
              <a:tr h="409367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kumimoji="0" lang="ru-RU" sz="800" b="0" i="0" u="none" strike="noStrike" kern="12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 Экономическое развитие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0" i="0" u="none" strike="noStrike" kern="12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605,4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0" i="0" u="none" strike="noStrike" kern="12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578,8</a:t>
                      </a:r>
                    </a:p>
                  </a:txBody>
                  <a:tcPr marL="68580" marR="68580" marT="0" marB="0"/>
                </a:tc>
              </a:tr>
              <a:tr h="403236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kumimoji="0" lang="ru-RU" sz="800" b="0" i="0" u="none" strike="noStrike" kern="12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14. Информационное общество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0" i="0" u="none" strike="noStrike" kern="12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7 648,8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0" i="0" u="none" strike="noStrike" kern="12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7 619,0</a:t>
                      </a:r>
                    </a:p>
                  </a:txBody>
                  <a:tcPr marL="68580" marR="68580" marT="0" marB="0"/>
                </a:tc>
              </a:tr>
              <a:tr h="403236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kumimoji="0" lang="ru-RU" sz="800" b="0" i="0" u="none" strike="noStrike" kern="12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 Развитие транспортной системы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0" i="0" u="none" strike="noStrike" kern="12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76 722,8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0" i="0" u="none" strike="noStrike" kern="12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63 881,2</a:t>
                      </a:r>
                    </a:p>
                  </a:txBody>
                  <a:tcPr marL="68580" marR="68580" marT="0" marB="0"/>
                </a:tc>
              </a:tr>
              <a:tr h="806473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kumimoji="0" lang="ru-RU" sz="800" b="0" i="0" u="none" strike="noStrike" kern="12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 Развитие сельского хозяйства и регулирование рынков сельскохозяйственной продукции, сырья и продовольствия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0" i="0" u="none" strike="noStrike" kern="12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8 219,8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0" i="0" u="none" strike="noStrike" kern="12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8 032,5</a:t>
                      </a:r>
                    </a:p>
                  </a:txBody>
                  <a:tcPr marL="68580" marR="68580" marT="0" marB="0"/>
                </a:tc>
              </a:tr>
              <a:tr h="403236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kumimoji="0" lang="ru-RU" sz="800" b="0" i="0" u="none" strike="noStrike" kern="12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 Энергоэффективность и развитие энергетики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0" i="0" u="none" strike="noStrike" kern="12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0" i="0" u="none" strike="noStrike" kern="12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</a:p>
                  </a:txBody>
                  <a:tcPr marL="68580" marR="68580" marT="0" marB="0"/>
                </a:tc>
              </a:tr>
              <a:tr h="403236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kumimoji="0" lang="ru-RU" sz="800" b="0" i="0" u="none" strike="noStrike" kern="12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 Муниципальная политика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0" i="0" u="none" strike="noStrike" kern="12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0" i="0" u="none" strike="noStrike" kern="12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545,0</a:t>
                      </a:r>
                    </a:p>
                  </a:txBody>
                  <a:tcPr marL="68580" marR="68580" marT="0" marB="0"/>
                </a:tc>
              </a:tr>
              <a:tr h="403236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kumimoji="0" lang="ru-RU" sz="800" b="0" i="0" u="none" strike="noStrike" kern="12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19. Поддержка казачьих обществ Константиновского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0" i="0" u="none" strike="noStrike" kern="12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8 121,6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0" i="0" u="none" strike="noStrike" kern="12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8 118,8</a:t>
                      </a:r>
                    </a:p>
                  </a:txBody>
                  <a:tcPr marL="68580" marR="68580" marT="0" marB="0"/>
                </a:tc>
              </a:tr>
              <a:tr h="964078">
                <a:tc>
                  <a:txBody>
                    <a:bodyPr/>
                    <a:lstStyle/>
                    <a:p>
                      <a:pPr algn="l">
                        <a:lnSpc>
                          <a:spcPts val="3135"/>
                        </a:lnSpc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kumimoji="0" lang="ru-RU" sz="800" b="0" i="0" u="none" strike="noStrike" kern="12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20. Управление муниципальными финансами и создание условий для эффективного управления муниципальными финансами поселений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0" i="0" u="none" strike="noStrike" kern="12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6 334,6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800" b="0" i="0" u="none" strike="noStrike" kern="12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6 314,0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4B47-C6C3-47D4-BD5A-D90E2852BAFE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Динамика доходов</a:t>
            </a:r>
            <a:br>
              <a:rPr lang="ru-RU" sz="2400" dirty="0" smtClean="0"/>
            </a:br>
            <a:r>
              <a:rPr lang="ru-RU" sz="2400" dirty="0" smtClean="0"/>
              <a:t> консолидированного бюджета и бюджета Константиновского муниципального района</a:t>
            </a:r>
            <a:br>
              <a:rPr lang="ru-RU" sz="2400" dirty="0" smtClean="0"/>
            </a:br>
            <a:r>
              <a:rPr lang="ru-RU" sz="2400" dirty="0" smtClean="0"/>
              <a:t>	                                                          млн. рублей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4B47-C6C3-47D4-BD5A-D90E2852BAFE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/>
              <a:t>Структура расходов консолидированного бюджета Константиновского района в 2017 году на образование </a:t>
            </a:r>
            <a:br>
              <a:rPr lang="ru-RU" sz="2000" b="1" dirty="0" smtClean="0"/>
            </a:br>
            <a:r>
              <a:rPr lang="ru-RU" sz="2000" b="1" dirty="0" smtClean="0"/>
              <a:t>466 483,5 тыс. рублей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4B47-C6C3-47D4-BD5A-D90E2852BAFE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Предоставление услуг в сфере образования в 2017 году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      Услуги дошкольного образования предоставлены  1 308 воспитанникам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en-US" dirty="0" smtClean="0"/>
              <a:t>	</a:t>
            </a:r>
            <a:r>
              <a:rPr lang="ru-RU" dirty="0" smtClean="0"/>
              <a:t>Услуги общего и дополнительного образования предоставлены 3 218 обучающимся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4B47-C6C3-47D4-BD5A-D90E2852BAFE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Динамика расходов консолидированного бюджета Константиновского района на социальную политику</a:t>
            </a:r>
            <a:br>
              <a:rPr lang="ru-RU" sz="2000" dirty="0" smtClean="0"/>
            </a:br>
            <a:r>
              <a:rPr lang="en-US" sz="2000" dirty="0" smtClean="0"/>
              <a:t>					</a:t>
            </a:r>
            <a:r>
              <a:rPr lang="ru-RU" sz="2000" dirty="0" smtClean="0"/>
              <a:t>тыс. рублей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2229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2016 год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2017 год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Пенсионное обеспечение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3 936,5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3 851,0 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Социальное обслуживание населения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51 992,8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56 868,1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Times New Roman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167 570,6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140 440,5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Охрана семьи и детства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62 864,7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70 283,3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11 237,2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12 729,6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4797152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2016 год (факт) - 297 601,8 тыс. рублей</a:t>
            </a:r>
          </a:p>
          <a:p>
            <a:r>
              <a:rPr lang="ru-RU" dirty="0" smtClean="0"/>
              <a:t>2017 год (факт) – 284 172,5 тыс. рублей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4B47-C6C3-47D4-BD5A-D90E2852BAFE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0"/>
            <a:ext cx="5572163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6072230" cy="9286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Структура расходов бюджета Константиновского района в 2017 году на социальную политику </a:t>
            </a:r>
            <a:r>
              <a:rPr lang="ru-RU" sz="2000" b="1" dirty="0" smtClean="0"/>
              <a:t>283 225,9</a:t>
            </a:r>
            <a:r>
              <a:rPr lang="ru-RU" sz="2000" dirty="0" smtClean="0"/>
              <a:t> тыс. рублей</a:t>
            </a:r>
            <a:endParaRPr lang="ru-RU" sz="20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177833" y="2463793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00100" y="192880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00100" y="271462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00100" y="364331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28728" y="1714488"/>
            <a:ext cx="4786346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Пенсионное обеспечение</a:t>
            </a:r>
            <a:r>
              <a:rPr lang="en-US" sz="1400" b="1" dirty="0" smtClean="0"/>
              <a:t>  - </a:t>
            </a:r>
            <a:r>
              <a:rPr lang="ru-RU" sz="1400" b="1" dirty="0" smtClean="0"/>
              <a:t>3 160,8 </a:t>
            </a:r>
            <a:r>
              <a:rPr lang="en-US" sz="1400" b="1" dirty="0" smtClean="0"/>
              <a:t>	</a:t>
            </a:r>
            <a:endParaRPr lang="ru-RU" sz="1400" b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2500306"/>
            <a:ext cx="4929222" cy="568654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endParaRPr lang="ru-RU" sz="1400" dirty="0" smtClean="0"/>
          </a:p>
          <a:p>
            <a:r>
              <a:rPr lang="ru-RU" sz="1400" b="1" dirty="0" smtClean="0"/>
              <a:t>Социальное обслуживание населения</a:t>
            </a:r>
            <a:r>
              <a:rPr lang="en-US" sz="1400" b="1" dirty="0" smtClean="0"/>
              <a:t> - </a:t>
            </a:r>
            <a:r>
              <a:rPr lang="ru-RU" sz="1400" b="1" dirty="0" smtClean="0"/>
              <a:t>56 868,1</a:t>
            </a:r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31640" y="3284984"/>
            <a:ext cx="4786346" cy="357190"/>
          </a:xfrm>
          <a:prstGeom prst="rect">
            <a:avLst/>
          </a:prstGeom>
          <a:solidFill>
            <a:srgbClr val="EE30E5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Социальное обеспечение населения</a:t>
            </a:r>
            <a:r>
              <a:rPr lang="en-US" sz="1400" b="1" dirty="0" smtClean="0"/>
              <a:t> - </a:t>
            </a:r>
            <a:r>
              <a:rPr lang="ru-RU" sz="1400" b="1" dirty="0" smtClean="0"/>
              <a:t>140 184,1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83568" y="4077072"/>
            <a:ext cx="572872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Охрана семьи и детства</a:t>
            </a:r>
            <a:r>
              <a:rPr lang="en-US" sz="1400" dirty="0" smtClean="0"/>
              <a:t>  </a:t>
            </a:r>
            <a:r>
              <a:rPr lang="ru-RU" sz="1400" dirty="0" smtClean="0"/>
              <a:t>70 283,3</a:t>
            </a:r>
            <a:endParaRPr lang="ru-RU" sz="1400" b="1" dirty="0" smtClean="0">
              <a:solidFill>
                <a:schemeClr val="dk1"/>
              </a:solidFill>
            </a:endParaRPr>
          </a:p>
          <a:p>
            <a:r>
              <a:rPr lang="ru-RU" sz="1400" dirty="0" smtClean="0"/>
              <a:t>Другие вопросы в области социальной политики</a:t>
            </a:r>
            <a:r>
              <a:rPr lang="en-US" sz="1400" dirty="0" smtClean="0"/>
              <a:t> - </a:t>
            </a:r>
            <a:r>
              <a:rPr lang="ru-RU" sz="1400" dirty="0" smtClean="0"/>
              <a:t>12 729,6</a:t>
            </a:r>
          </a:p>
          <a:p>
            <a:pPr algn="ctr"/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4B47-C6C3-47D4-BD5A-D90E2852BAFE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Динамика расходов консолидированного бюджета Константиновского района на культуру, кинематографию (тыс. рублей)</a:t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4B47-C6C3-47D4-BD5A-D90E2852BAFE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/>
              <a:t>Муниципальный дорожный фонд Константиновского района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19256" cy="4134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0908"/>
                <a:gridCol w="1538348"/>
              </a:tblGrid>
              <a:tr h="3635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Доходы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66 386,8 тыс. рублей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8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23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Акцизы на нефтепродукты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7 064,1 тыс. рублей</a:t>
                      </a:r>
                    </a:p>
                  </a:txBody>
                  <a:tcPr marL="68580" marR="68580" marT="0" marB="0"/>
                </a:tc>
              </a:tr>
              <a:tr h="2823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Штрафы за нарушение правил перевозки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2,5 тыс. рублей</a:t>
                      </a:r>
                    </a:p>
                  </a:txBody>
                  <a:tcPr marL="68580" marR="68580" marT="0" marB="0"/>
                </a:tc>
              </a:tr>
              <a:tr h="2117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 из областного бюджета и бюджетов поселений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39 629,4 тыс. рублей</a:t>
                      </a:r>
                    </a:p>
                  </a:txBody>
                  <a:tcPr marL="68580" marR="68580" marT="0" marB="0"/>
                </a:tc>
              </a:tr>
              <a:tr h="3635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Норматив отчислений от поступлений в бюджет Константиновского района налога на доходы физических лиц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11 558,5 тыс. рублей</a:t>
                      </a:r>
                    </a:p>
                  </a:txBody>
                  <a:tcPr marL="68580" marR="68580" marT="0" marB="0"/>
                </a:tc>
              </a:tr>
              <a:tr h="2717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Остатки на 01.01.2017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8 132,3 тыс. рублей</a:t>
                      </a:r>
                    </a:p>
                  </a:txBody>
                  <a:tcPr marL="68580" marR="68580" marT="0" marB="0"/>
                </a:tc>
              </a:tr>
              <a:tr h="2823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Расходы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63 644,9 тыс. рублей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7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17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Ремонт и содержание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36 433,6 тыс. рублей</a:t>
                      </a:r>
                    </a:p>
                  </a:txBody>
                  <a:tcPr marL="68580" marR="68580" marT="0" marB="0"/>
                </a:tc>
              </a:tr>
              <a:tr h="2117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Разработка проектной документации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6 221,3 тыс. рублей</a:t>
                      </a:r>
                    </a:p>
                  </a:txBody>
                  <a:tcPr marL="68580" marR="68580" marT="0" marB="0"/>
                </a:tc>
              </a:tr>
              <a:tr h="2117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иных межбюджетных трансфертов бюджетам поселений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2 460,1 тыс. рублей</a:t>
                      </a:r>
                    </a:p>
                  </a:txBody>
                  <a:tcPr marL="68580" marR="68580" marT="0" marB="0"/>
                </a:tc>
              </a:tr>
              <a:tr h="2823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Осуществление переданных полномочий организации дорожной деятельности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18 130,8 тыс. рублей</a:t>
                      </a:r>
                    </a:p>
                  </a:txBody>
                  <a:tcPr marL="68580" marR="68580" marT="0" marB="0"/>
                </a:tc>
              </a:tr>
              <a:tr h="3529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Повышение безопасности дорожного движения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399,1 тыс. рублей</a:t>
                      </a:r>
                    </a:p>
                  </a:txBody>
                  <a:tcPr marL="68580" marR="68580" marT="0" marB="0"/>
                </a:tc>
              </a:tr>
              <a:tr h="3635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Остатки на 01.01.2018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2 741,9 тыс. рублей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4B47-C6C3-47D4-BD5A-D90E2852BAFE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/>
              <a:t>Расходы бюджета Константиновского района по разделу «Жилищно-коммунальное хозяйство» в 2017 году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19256" cy="2259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9628"/>
                <a:gridCol w="4109628"/>
              </a:tblGrid>
              <a:tr h="56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360 454,2 тыс. рублей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Жилищное хозяйство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3 022 9 тыс. рублей</a:t>
                      </a:r>
                    </a:p>
                  </a:txBody>
                  <a:tcPr marL="68580" marR="68580" marT="0" marB="0"/>
                </a:tc>
              </a:tr>
              <a:tr h="56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Коммунальное хозяйство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357 131,3 тыс. рублей</a:t>
                      </a:r>
                    </a:p>
                  </a:txBody>
                  <a:tcPr marL="68580" marR="68580" marT="0" marB="0"/>
                </a:tc>
              </a:tr>
              <a:tr h="5649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300,0 тыс. рублей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4B47-C6C3-47D4-BD5A-D90E2852BAFE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/>
              <a:t>Обеспечение жильем жителей Константиновского района в 2017 году 16 911,9 тыс. рублей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19256" cy="2259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9628"/>
                <a:gridCol w="4109628"/>
              </a:tblGrid>
              <a:tr h="5649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жилыми помещениями детей-сирот и детей, оставшихся без попечения родителей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13 745,1 тыс.рублей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17 человек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49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Обеспечение жильем молодых семей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1 831,4 тыс. рублей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 семьи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49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Обеспечение жильем граждан, проживающих в сельской местности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45,8 тыс. рублей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 семья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49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Обеспечение жильем ветеранов Великой Отечественной войны 1941-1945 годов 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1 289,6 тыс. рублей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 человек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4B47-C6C3-47D4-BD5A-D90E2852BAFE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/>
              <a:t>Объем межбюджетных трансфертов бюджетам поселений в 2016-2017 годах</a:t>
            </a:r>
            <a:endParaRPr lang="ru-RU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303" y="2249488"/>
            <a:ext cx="7717393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4B47-C6C3-47D4-BD5A-D90E2852BAFE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Динамика доходов бюджета Константиновского</a:t>
            </a:r>
            <a:br>
              <a:rPr lang="ru-RU" sz="2000" dirty="0" smtClean="0"/>
            </a:br>
            <a:r>
              <a:rPr lang="ru-RU" sz="2000" dirty="0" smtClean="0"/>
              <a:t>муниципального района в 2016-2017 гг.</a:t>
            </a:r>
            <a:br>
              <a:rPr lang="ru-RU" sz="2000" dirty="0" smtClean="0"/>
            </a:br>
            <a:r>
              <a:rPr lang="ru-RU" sz="2000" dirty="0" smtClean="0"/>
              <a:t>					млн. рублей</a:t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4B47-C6C3-47D4-BD5A-D90E2852BAFE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Динамика налоговых и неналоговых доходов консолидированного бюджета Константиновского района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      млн. рублей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1844824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*в сопоставимых условиях 2017 года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4B47-C6C3-47D4-BD5A-D90E2852BAFE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Динамика налоговых и неналоговых доходов</a:t>
            </a:r>
            <a:br>
              <a:rPr lang="ru-RU" sz="2000" dirty="0" smtClean="0"/>
            </a:br>
            <a:r>
              <a:rPr lang="ru-RU" sz="2000" dirty="0" smtClean="0"/>
              <a:t> Константиновского муниципального района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      млн. рублей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1844824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*в сопоставимых условиях 2017 года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4B47-C6C3-47D4-BD5A-D90E2852BAFE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Структура налоговых и неналоговых доходов бюджета Константиновского муниципального района за 2017 год </a:t>
            </a:r>
            <a:br>
              <a:rPr lang="ru-RU" sz="2000" dirty="0" smtClean="0"/>
            </a:br>
            <a:r>
              <a:rPr lang="ru-RU" sz="2000" dirty="0" smtClean="0"/>
              <a:t>							млн. рублей</a:t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2132856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4B47-C6C3-47D4-BD5A-D90E2852BAFE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/>
              <a:t>Динамика поступлений налога на доходы физических лиц в бюджет Константиновского муниципального района</a:t>
            </a:r>
            <a:br>
              <a:rPr lang="ru-RU" sz="2000" dirty="0" smtClean="0"/>
            </a:br>
            <a:r>
              <a:rPr lang="ru-RU" sz="2000" dirty="0" smtClean="0"/>
              <a:t>							 млн. рублей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1844824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*в сопоставимых условиях 2017 года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4B47-C6C3-47D4-BD5A-D90E2852BAFE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73832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Динамика поступлений в бюджет Константиновского муниципального района 						млн. рублей</a:t>
            </a:r>
            <a:br>
              <a:rPr lang="ru-RU" sz="1600" dirty="0" smtClean="0"/>
            </a:br>
            <a:endParaRPr lang="ru-RU" sz="1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2996952"/>
          <a:ext cx="244827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2204864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Акцизы на нефтепродукты</a:t>
            </a:r>
            <a:r>
              <a:rPr lang="en-US" sz="1200" dirty="0" smtClean="0"/>
              <a:t> </a:t>
            </a:r>
            <a:r>
              <a:rPr lang="ru-RU" sz="1200" dirty="0" smtClean="0"/>
              <a:t>акцизов по подакцизным товарам (продукции), производимым на территории РФ</a:t>
            </a:r>
            <a:br>
              <a:rPr lang="ru-RU" sz="1200" dirty="0" smtClean="0"/>
            </a:br>
            <a:endParaRPr lang="ru-RU" sz="1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43608" y="335699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139,2%</a:t>
            </a:r>
            <a:endParaRPr lang="ru-RU" sz="1400" dirty="0"/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3347864" y="3140968"/>
          <a:ext cx="244827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83968" y="38610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116%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07904" y="220486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Налог на совокупный доход </a:t>
            </a:r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6300192" y="3212976"/>
          <a:ext cx="244827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308304" y="393305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110,9%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227687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Государственной пошлины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4B47-C6C3-47D4-BD5A-D90E2852BAFE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1520" y="908720"/>
            <a:ext cx="8742453" cy="1022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100" b="1" dirty="0">
                <a:ln w="3175">
                  <a:noFill/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Основные характеристики бюджета </a:t>
            </a:r>
            <a:endParaRPr lang="ru-RU" sz="3100" b="1" dirty="0" smtClean="0">
              <a:ln w="3175">
                <a:noFill/>
                <a:prstDash val="solid"/>
                <a:round/>
              </a:ln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>
              <a:defRPr/>
            </a:pPr>
            <a:r>
              <a:rPr lang="ru-RU" sz="3100" b="1" dirty="0" smtClean="0">
                <a:ln w="3175">
                  <a:noFill/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Константиновского </a:t>
            </a:r>
            <a:r>
              <a:rPr lang="ru-RU" sz="3100" b="1" dirty="0">
                <a:ln w="3175">
                  <a:noFill/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района </a:t>
            </a:r>
            <a:r>
              <a:rPr lang="ru-RU" sz="3100" b="1" dirty="0" smtClean="0">
                <a:ln w="3175">
                  <a:noFill/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за 2017 год</a:t>
            </a:r>
          </a:p>
          <a:p>
            <a:pPr algn="ctr">
              <a:defRPr/>
            </a:pPr>
            <a:r>
              <a:rPr lang="ru-RU" sz="3100" b="1" dirty="0" smtClean="0">
                <a:ln w="3175">
                  <a:noFill/>
                  <a:prstDash val="solid"/>
                  <a:round/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                                                          тыс.рублей</a:t>
            </a:r>
            <a:endParaRPr lang="ru-RU" sz="3100" b="1" dirty="0">
              <a:ln w="3175">
                <a:noFill/>
                <a:prstDash val="solid"/>
                <a:round/>
              </a:ln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536" y="2492896"/>
          <a:ext cx="8352930" cy="4045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586"/>
                <a:gridCol w="1670586"/>
                <a:gridCol w="1670586"/>
                <a:gridCol w="1670586"/>
                <a:gridCol w="1670586"/>
              </a:tblGrid>
              <a:tr h="10746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Плановые бюджетные назначения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Исполнено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% исполнения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Динамика к 2016 году, %</a:t>
                      </a:r>
                    </a:p>
                  </a:txBody>
                  <a:tcPr marL="68580" marR="68580" marT="0" marB="0"/>
                </a:tc>
              </a:tr>
              <a:tr h="358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. Доходы, 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1 289 939,3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1 239 526,3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96,1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108,9</a:t>
                      </a:r>
                    </a:p>
                  </a:txBody>
                  <a:tcPr marL="68580" marR="68580" marT="0" marB="0"/>
                </a:tc>
              </a:tr>
              <a:tr h="968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трансферты, 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1 161 543,8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1 088 125,9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93,7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127,9</a:t>
                      </a:r>
                    </a:p>
                  </a:txBody>
                  <a:tcPr marL="68580" marR="68580" marT="0" marB="0"/>
                </a:tc>
              </a:tr>
              <a:tr h="726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. Расходы, всего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1 443 316,3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1 311 131,8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90,8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128,9</a:t>
                      </a:r>
                    </a:p>
                  </a:txBody>
                  <a:tcPr marL="68580" marR="68580" marT="0" marB="0"/>
                </a:tc>
              </a:tr>
              <a:tr h="726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. Дефицит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-153 377,0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-71 605,5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4B47-C6C3-47D4-BD5A-D90E2852BAFE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162</TotalTime>
  <Words>1248</Words>
  <Application>Microsoft Office PowerPoint</Application>
  <PresentationFormat>Экран (4:3)</PresentationFormat>
  <Paragraphs>451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Городская</vt:lpstr>
      <vt:lpstr>Слайд 1</vt:lpstr>
      <vt:lpstr>Динамика доходов  консолидированного бюджета и бюджета Константиновского муниципального района                                                            млн. рублей</vt:lpstr>
      <vt:lpstr>Динамика доходов бюджета Константиновского муниципального района в 2016-2017 гг.      млн. рублей </vt:lpstr>
      <vt:lpstr>Динамика налоговых и неналоговых доходов консолидированного бюджета Константиновского района                                                                                       млн. рублей</vt:lpstr>
      <vt:lpstr>Динамика налоговых и неналоговых доходов  Константиновского муниципального района                                                                                       млн. рублей</vt:lpstr>
      <vt:lpstr>Структура налоговых и неналоговых доходов бюджета Константиновского муниципального района за 2017 год         млн. рублей </vt:lpstr>
      <vt:lpstr>Динамика поступлений налога на доходы физических лиц в бюджет Константиновского муниципального района         млн. рублей</vt:lpstr>
      <vt:lpstr>Динамика поступлений в бюджет Константиновского муниципального района       млн. рублей </vt:lpstr>
      <vt:lpstr>Слайд 9</vt:lpstr>
      <vt:lpstr>БЕЗВОЗМЕЗДНЫЕ ПОСТУПЛЕНИЯ </vt:lpstr>
      <vt:lpstr>Безвозмездные поступления из областного бюджета и бюджетов поселений в 2017 году </vt:lpstr>
      <vt:lpstr>Безвозмездные поступления из областного бюджета и бюджетов поселений</vt:lpstr>
      <vt:lpstr>Динамика расходов консолидированного бюджета и бюджета Константиновского района в 2017 году</vt:lpstr>
      <vt:lpstr> Структура расходов консолидированного бюджета Константиновского района в 2017 году    1 245 441,1 тыс. рублей </vt:lpstr>
      <vt:lpstr> Структура расходов бюджета Константиновского района  в 2017 году    1 311 131,8 тыс. рублей </vt:lpstr>
      <vt:lpstr>Динамика расходов бюджета Константиновского района в 2016-2017 гг. </vt:lpstr>
      <vt:lpstr>Доля расходов на реализацию муниципальных программ Константиновского района в общем объеме расходов в 2017 году – 96,4%</vt:lpstr>
      <vt:lpstr> Информация о расходах на реализацию муниципальных программ Константиновского района в 2017 году   </vt:lpstr>
      <vt:lpstr>Слайд 19</vt:lpstr>
      <vt:lpstr>Структура расходов консолидированного бюджета Константиновского района в 2017 году на образование  466 483,5 тыс. рублей</vt:lpstr>
      <vt:lpstr>Предоставление услуг в сфере образования в 2017 году</vt:lpstr>
      <vt:lpstr>Динамика расходов консолидированного бюджета Константиновского района на социальную политику      тыс. рублей</vt:lpstr>
      <vt:lpstr>Слайд 23</vt:lpstr>
      <vt:lpstr>Динамика расходов консолидированного бюджета Константиновского района на культуру, кинематографию (тыс. рублей) </vt:lpstr>
      <vt:lpstr>Муниципальный дорожный фонд Константиновского района </vt:lpstr>
      <vt:lpstr>Расходы бюджета Константиновского района по разделу «Жилищно-коммунальное хозяйство» в 2017 году</vt:lpstr>
      <vt:lpstr>Обеспечение жильем жителей Константиновского района в 2017 году 16 911,9 тыс. рублей</vt:lpstr>
      <vt:lpstr>Объем межбюджетных трансфертов бюджетам поселений в 2016-2017 годах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Николенко</cp:lastModifiedBy>
  <cp:revision>64</cp:revision>
  <dcterms:created xsi:type="dcterms:W3CDTF">2019-02-12T18:03:03Z</dcterms:created>
  <dcterms:modified xsi:type="dcterms:W3CDTF">2019-02-15T06:14:41Z</dcterms:modified>
</cp:coreProperties>
</file>